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9" r:id="rId34"/>
    <p:sldId id="287" r:id="rId35"/>
    <p:sldId id="288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5pPr>
    <a:lvl6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6pPr>
    <a:lvl7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7pPr>
    <a:lvl8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8pPr>
    <a:lvl9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DB"/>
          </a:solidFill>
        </a:fill>
      </a:tcStyle>
    </a:wholeTbl>
    <a:band2H>
      <a:tcTxStyle/>
      <a:tcStyle>
        <a:tcBdr/>
        <a:fill>
          <a:solidFill>
            <a:srgbClr val="E6EBEE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7F8"/>
          </a:solidFill>
        </a:fill>
      </a:tcStyle>
    </a:wholeTbl>
    <a:band2H>
      <a:tcTxStyle/>
      <a:tcStyle>
        <a:tcBdr/>
        <a:fill>
          <a:solidFill>
            <a:srgbClr val="E6F4FB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F5E3"/>
          </a:solidFill>
        </a:fill>
      </a:tcStyle>
    </a:wholeTbl>
    <a:band2H>
      <a:tcTxStyle/>
      <a:tcStyle>
        <a:tcBdr/>
        <a:fill>
          <a:solidFill>
            <a:srgbClr val="E7FAF2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55" d="100"/>
          <a:sy n="55" d="100"/>
        </p:scale>
        <p:origin x="6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1pPr>
    <a:lvl2pPr indent="228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2pPr>
    <a:lvl3pPr indent="457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3pPr>
    <a:lvl4pPr indent="685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4pPr>
    <a:lvl5pPr indent="9144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5pPr>
    <a:lvl6pPr indent="11430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6pPr>
    <a:lvl7pPr indent="1371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7pPr>
    <a:lvl8pPr indent="1600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8pPr>
    <a:lvl9pPr indent="1828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" name="Titeltext"/>
          <p:cNvSpPr>
            <a:spLocks noGrp="1"/>
          </p:cNvSpPr>
          <p:nvPr>
            <p:ph type="title"/>
          </p:nvPr>
        </p:nvSpPr>
        <p:spPr>
          <a:xfrm>
            <a:off x="1270779" y="6754675"/>
            <a:ext cx="21842441" cy="109537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9400"/>
            </a:lvl1pPr>
          </a:lstStyle>
          <a:p>
            <a:r>
              <a:t>Titeltext</a:t>
            </a:r>
          </a:p>
        </p:txBody>
      </p:sp>
      <p:sp>
        <p:nvSpPr>
          <p:cNvPr id="18" name="Textebene 1…"/>
          <p:cNvSpPr>
            <a:spLocks noGrp="1"/>
          </p:cNvSpPr>
          <p:nvPr>
            <p:ph type="body" sz="half" idx="1"/>
          </p:nvPr>
        </p:nvSpPr>
        <p:spPr>
          <a:xfrm>
            <a:off x="1276753" y="8185525"/>
            <a:ext cx="21830494" cy="3934432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6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13"/>
          <p:cNvSpPr>
            <a:spLocks noGrp="1"/>
          </p:cNvSpPr>
          <p:nvPr>
            <p:ph type="pic" idx="13"/>
          </p:nvPr>
        </p:nvSpPr>
        <p:spPr>
          <a:xfrm>
            <a:off x="12193190" y="-2296642"/>
            <a:ext cx="12204600" cy="183092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10" name="Titeltext"/>
          <p:cNvSpPr>
            <a:spLocks noGrp="1"/>
          </p:cNvSpPr>
          <p:nvPr>
            <p:ph type="title"/>
          </p:nvPr>
        </p:nvSpPr>
        <p:spPr>
          <a:xfrm>
            <a:off x="1261027" y="1016000"/>
            <a:ext cx="10543048" cy="129597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1" name="Textebene 1…"/>
          <p:cNvSpPr>
            <a:spLocks noGrp="1"/>
          </p:cNvSpPr>
          <p:nvPr>
            <p:ph type="body" sz="half" idx="1"/>
          </p:nvPr>
        </p:nvSpPr>
        <p:spPr>
          <a:xfrm>
            <a:off x="1261027" y="2354681"/>
            <a:ext cx="10543048" cy="977425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313434" y="12783394"/>
            <a:ext cx="484785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1" name="Picture Placeholder 13"/>
          <p:cNvSpPr>
            <a:spLocks noGrp="1"/>
          </p:cNvSpPr>
          <p:nvPr>
            <p:ph type="pic" idx="13"/>
          </p:nvPr>
        </p:nvSpPr>
        <p:spPr>
          <a:xfrm>
            <a:off x="-2758" y="0"/>
            <a:ext cx="24389518" cy="98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Textebene 1…"/>
          <p:cNvSpPr>
            <a:spLocks noGrp="1"/>
          </p:cNvSpPr>
          <p:nvPr>
            <p:ph type="body" sz="quarter" idx="1"/>
          </p:nvPr>
        </p:nvSpPr>
        <p:spPr>
          <a:xfrm>
            <a:off x="1272706" y="10307781"/>
            <a:ext cx="21838588" cy="2046144"/>
          </a:xfrm>
          <a:prstGeom prst="rect">
            <a:avLst/>
          </a:prstGeom>
        </p:spPr>
        <p:txBody>
          <a:bodyPr>
            <a:normAutofit/>
          </a:bodyPr>
          <a:lstStyle>
            <a:lvl1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1pPr>
            <a:lvl2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2pPr>
            <a:lvl3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3pPr>
            <a:lvl4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4pPr>
            <a:lvl5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xfrm>
            <a:off x="23269339" y="12783394"/>
            <a:ext cx="515939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3" name="Oval 24"/>
          <p:cNvSpPr/>
          <p:nvPr/>
        </p:nvSpPr>
        <p:spPr>
          <a:xfrm>
            <a:off x="201101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2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660114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96044" y="6766811"/>
            <a:ext cx="2558702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162940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048000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283931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539123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775055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43" name="Titeltext"/>
          <p:cNvSpPr>
            <a:spLocks noGrp="1"/>
          </p:cNvSpPr>
          <p:nvPr>
            <p:ph type="title"/>
          </p:nvPr>
        </p:nvSpPr>
        <p:spPr>
          <a:xfrm>
            <a:off x="1267455" y="1016000"/>
            <a:ext cx="21815879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491133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368431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491133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368431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8" name="Titeltext"/>
          <p:cNvSpPr>
            <a:spLocks noGrp="1"/>
          </p:cNvSpPr>
          <p:nvPr>
            <p:ph type="title"/>
          </p:nvPr>
        </p:nvSpPr>
        <p:spPr>
          <a:xfrm>
            <a:off x="1289570" y="1016000"/>
            <a:ext cx="18789130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3769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77637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645221" y="4090663"/>
            <a:ext cx="3018308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68658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2" name="Titeltext"/>
          <p:cNvSpPr>
            <a:spLocks noGrp="1"/>
          </p:cNvSpPr>
          <p:nvPr>
            <p:ph type="title"/>
          </p:nvPr>
        </p:nvSpPr>
        <p:spPr>
          <a:xfrm>
            <a:off x="1274186" y="1017110"/>
            <a:ext cx="21610072" cy="109315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1" name="Picture Placeholder 13"/>
          <p:cNvSpPr>
            <a:spLocks noGrp="1"/>
          </p:cNvSpPr>
          <p:nvPr>
            <p:ph type="pic" idx="13"/>
          </p:nvPr>
        </p:nvSpPr>
        <p:spPr>
          <a:xfrm>
            <a:off x="-10361" y="0"/>
            <a:ext cx="12197599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2" name="Textebene 1…"/>
          <p:cNvSpPr>
            <a:spLocks noGrp="1"/>
          </p:cNvSpPr>
          <p:nvPr>
            <p:ph type="body" sz="half" idx="1"/>
          </p:nvPr>
        </p:nvSpPr>
        <p:spPr>
          <a:xfrm>
            <a:off x="12950535" y="2264293"/>
            <a:ext cx="10418803" cy="978475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4" name="Titeltext"/>
          <p:cNvSpPr>
            <a:spLocks noGrp="1"/>
          </p:cNvSpPr>
          <p:nvPr>
            <p:ph type="title"/>
          </p:nvPr>
        </p:nvSpPr>
        <p:spPr>
          <a:xfrm>
            <a:off x="12950535" y="1015999"/>
            <a:ext cx="10418803" cy="116466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8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3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092252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75454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8" name="Titeltext"/>
          <p:cNvSpPr>
            <a:spLocks noGrp="1"/>
          </p:cNvSpPr>
          <p:nvPr>
            <p:ph type="title"/>
          </p:nvPr>
        </p:nvSpPr>
        <p:spPr>
          <a:xfrm>
            <a:off x="1267508" y="1016000"/>
            <a:ext cx="21970566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14445" y="4148502"/>
            <a:ext cx="12954519" cy="436382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9" name="Titeltext"/>
          <p:cNvSpPr>
            <a:spLocks noGrp="1"/>
          </p:cNvSpPr>
          <p:nvPr>
            <p:ph type="title"/>
          </p:nvPr>
        </p:nvSpPr>
        <p:spPr>
          <a:xfrm>
            <a:off x="1259289" y="1016000"/>
            <a:ext cx="18819411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71275" y="4102694"/>
            <a:ext cx="10181214" cy="514909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0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21" name="Titeltext"/>
          <p:cNvSpPr>
            <a:spLocks noGrp="1"/>
          </p:cNvSpPr>
          <p:nvPr>
            <p:ph type="title"/>
          </p:nvPr>
        </p:nvSpPr>
        <p:spPr>
          <a:xfrm>
            <a:off x="1278752" y="1016000"/>
            <a:ext cx="1879994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2"/>
          <p:cNvSpPr>
            <a:spLocks noGrp="1"/>
          </p:cNvSpPr>
          <p:nvPr>
            <p:ph type="pic" idx="13"/>
          </p:nvPr>
        </p:nvSpPr>
        <p:spPr>
          <a:xfrm>
            <a:off x="12854271" y="0"/>
            <a:ext cx="1154172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1" name="Titeltext"/>
          <p:cNvSpPr>
            <a:spLocks noGrp="1"/>
          </p:cNvSpPr>
          <p:nvPr>
            <p:ph type="title"/>
          </p:nvPr>
        </p:nvSpPr>
        <p:spPr>
          <a:xfrm>
            <a:off x="1270162" y="1016000"/>
            <a:ext cx="10949548" cy="22721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text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7" name="Textebene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350885" y="5218176"/>
            <a:ext cx="3642548" cy="45841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4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4" name="Titeltext"/>
          <p:cNvSpPr>
            <a:spLocks noGrp="1"/>
          </p:cNvSpPr>
          <p:nvPr>
            <p:ph type="title"/>
          </p:nvPr>
        </p:nvSpPr>
        <p:spPr>
          <a:xfrm>
            <a:off x="1260609" y="1003533"/>
            <a:ext cx="21862783" cy="14148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52" name="Titeltext"/>
          <p:cNvSpPr>
            <a:spLocks noGrp="1"/>
          </p:cNvSpPr>
          <p:nvPr>
            <p:ph type="title"/>
          </p:nvPr>
        </p:nvSpPr>
        <p:spPr>
          <a:xfrm>
            <a:off x="1261622" y="1016000"/>
            <a:ext cx="1881707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5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95234" y="48111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900056" y="54588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6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95731" y="4426610"/>
            <a:ext cx="4400601" cy="593338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5" name="Titeltext"/>
          <p:cNvSpPr>
            <a:spLocks noGrp="1"/>
          </p:cNvSpPr>
          <p:nvPr>
            <p:ph type="title"/>
          </p:nvPr>
        </p:nvSpPr>
        <p:spPr>
          <a:xfrm>
            <a:off x="1274244" y="1016000"/>
            <a:ext cx="18804456" cy="1095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677333" y="4503420"/>
            <a:ext cx="6949441" cy="4345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8" name="Titeltext"/>
          <p:cNvSpPr>
            <a:spLocks noGrp="1"/>
          </p:cNvSpPr>
          <p:nvPr>
            <p:ph type="title"/>
          </p:nvPr>
        </p:nvSpPr>
        <p:spPr>
          <a:xfrm>
            <a:off x="1260757" y="1016000"/>
            <a:ext cx="1881794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8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176042" y="5375156"/>
            <a:ext cx="6433445" cy="71555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637708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3892060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7137005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0" name="Titeltext"/>
          <p:cNvSpPr>
            <a:spLocks noGrp="1"/>
          </p:cNvSpPr>
          <p:nvPr>
            <p:ph type="title"/>
          </p:nvPr>
        </p:nvSpPr>
        <p:spPr>
          <a:xfrm>
            <a:off x="1267735" y="1016000"/>
            <a:ext cx="18810965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29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00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47999" y="4072347"/>
            <a:ext cx="360680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669741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352444" y="4072347"/>
            <a:ext cx="3667761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4035146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4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717848" y="4072347"/>
            <a:ext cx="361815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5" name="Titeltext"/>
          <p:cNvSpPr>
            <a:spLocks noGrp="1"/>
          </p:cNvSpPr>
          <p:nvPr>
            <p:ph type="title"/>
          </p:nvPr>
        </p:nvSpPr>
        <p:spPr>
          <a:xfrm>
            <a:off x="1265865" y="1016000"/>
            <a:ext cx="18812835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3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1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249073"/>
            <a:ext cx="3476117" cy="346438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05965" y="4259262"/>
            <a:ext cx="3476117" cy="34541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80447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62392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44339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726285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542073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4" name="Titeltext"/>
          <p:cNvSpPr>
            <a:spLocks noGrp="1"/>
          </p:cNvSpPr>
          <p:nvPr>
            <p:ph type="title"/>
          </p:nvPr>
        </p:nvSpPr>
        <p:spPr>
          <a:xfrm>
            <a:off x="1267190" y="1016000"/>
            <a:ext cx="2175015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2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076177"/>
            <a:ext cx="3476117" cy="34747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086514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980447" y="7779855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44339" y="775932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8" name="Titeltext"/>
          <p:cNvSpPr>
            <a:spLocks noGrp="1"/>
          </p:cNvSpPr>
          <p:nvPr>
            <p:ph type="title"/>
          </p:nvPr>
        </p:nvSpPr>
        <p:spPr>
          <a:xfrm>
            <a:off x="1257273" y="1016000"/>
            <a:ext cx="2168311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4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269595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92366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461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040450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96863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925267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85058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777335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269595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192366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13461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8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0040450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9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196863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0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3925267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1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85058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777335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4" name="Titeltext"/>
          <p:cNvSpPr>
            <a:spLocks noGrp="1"/>
          </p:cNvSpPr>
          <p:nvPr>
            <p:ph type="title"/>
          </p:nvPr>
        </p:nvSpPr>
        <p:spPr>
          <a:xfrm>
            <a:off x="1267085" y="1016000"/>
            <a:ext cx="18811615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6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7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32325" y="4619156"/>
            <a:ext cx="5791197" cy="527351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iteltext"/>
          <p:cNvSpPr>
            <a:spLocks noGrp="1"/>
          </p:cNvSpPr>
          <p:nvPr>
            <p:ph type="title"/>
          </p:nvPr>
        </p:nvSpPr>
        <p:spPr>
          <a:xfrm>
            <a:off x="1271592" y="1016000"/>
            <a:ext cx="1880710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7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bullet text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text"/>
          <p:cNvSpPr>
            <a:spLocks noGrp="1"/>
          </p:cNvSpPr>
          <p:nvPr>
            <p:ph type="title"/>
          </p:nvPr>
        </p:nvSpPr>
        <p:spPr>
          <a:xfrm>
            <a:off x="1275720" y="1015999"/>
            <a:ext cx="21832561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36" name="Textebene 1…"/>
          <p:cNvSpPr>
            <a:spLocks noGrp="1"/>
          </p:cNvSpPr>
          <p:nvPr>
            <p:ph type="body" idx="1"/>
          </p:nvPr>
        </p:nvSpPr>
        <p:spPr>
          <a:xfrm>
            <a:off x="1275720" y="2381251"/>
            <a:ext cx="21832561" cy="9783379"/>
          </a:xfrm>
          <a:prstGeom prst="rect">
            <a:avLst/>
          </a:prstGeom>
        </p:spPr>
        <p:txBody>
          <a:bodyPr/>
          <a:lstStyle>
            <a:lvl1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1pPr>
            <a:lvl2pPr marL="994707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2pPr>
            <a:lvl3pPr marL="1589602" indent="-24063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3pPr>
            <a:lvl4pPr marL="2077549" indent="-220578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4pPr>
            <a:lvl5pPr marL="2672444" indent="-180473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06323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892228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661979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8" name="Titeltext"/>
          <p:cNvSpPr>
            <a:spLocks noGrp="1"/>
          </p:cNvSpPr>
          <p:nvPr>
            <p:ph type="title"/>
          </p:nvPr>
        </p:nvSpPr>
        <p:spPr>
          <a:xfrm>
            <a:off x="1266023" y="1016000"/>
            <a:ext cx="18812677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8" name="Picture Placeholder 2"/>
          <p:cNvSpPr>
            <a:spLocks noGrp="1"/>
          </p:cNvSpPr>
          <p:nvPr>
            <p:ph type="pic" idx="13"/>
          </p:nvPr>
        </p:nvSpPr>
        <p:spPr>
          <a:xfrm>
            <a:off x="-2034" y="-25917"/>
            <a:ext cx="13033879" cy="137602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0" name="Textebene 1…"/>
          <p:cNvSpPr>
            <a:spLocks noGrp="1"/>
          </p:cNvSpPr>
          <p:nvPr>
            <p:ph type="body" sz="half" idx="1"/>
          </p:nvPr>
        </p:nvSpPr>
        <p:spPr>
          <a:xfrm>
            <a:off x="13626703" y="2363837"/>
            <a:ext cx="9868142" cy="977119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02" name="Titeltext"/>
          <p:cNvSpPr>
            <a:spLocks noGrp="1"/>
          </p:cNvSpPr>
          <p:nvPr>
            <p:ph type="title"/>
          </p:nvPr>
        </p:nvSpPr>
        <p:spPr>
          <a:xfrm>
            <a:off x="13563600" y="1016000"/>
            <a:ext cx="9725382" cy="23137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1" name="Picture Placeholder 7"/>
          <p:cNvSpPr>
            <a:spLocks noGrp="1"/>
          </p:cNvSpPr>
          <p:nvPr>
            <p:ph type="pic" idx="13"/>
          </p:nvPr>
        </p:nvSpPr>
        <p:spPr>
          <a:xfrm>
            <a:off x="-14426" y="0"/>
            <a:ext cx="24446256" cy="93350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2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-9703" y="0"/>
            <a:ext cx="12192175" cy="787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20363" y="8128002"/>
            <a:ext cx="5970958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291634" y="8128002"/>
            <a:ext cx="5884882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5" name="Titeltext"/>
          <p:cNvSpPr>
            <a:spLocks noGrp="1"/>
          </p:cNvSpPr>
          <p:nvPr>
            <p:ph type="title"/>
          </p:nvPr>
        </p:nvSpPr>
        <p:spPr>
          <a:xfrm>
            <a:off x="13016343" y="1016000"/>
            <a:ext cx="10231462" cy="135153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42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7" name="Textebene 1…"/>
          <p:cNvSpPr>
            <a:spLocks noGrp="1"/>
          </p:cNvSpPr>
          <p:nvPr>
            <p:ph type="body" sz="half" idx="1"/>
          </p:nvPr>
        </p:nvSpPr>
        <p:spPr>
          <a:xfrm>
            <a:off x="13013432" y="2384524"/>
            <a:ext cx="10231461" cy="977108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3 s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36" name="Titeltext"/>
          <p:cNvSpPr>
            <a:spLocks noGrp="1"/>
          </p:cNvSpPr>
          <p:nvPr>
            <p:ph type="title"/>
          </p:nvPr>
        </p:nvSpPr>
        <p:spPr>
          <a:xfrm>
            <a:off x="1260125" y="1016000"/>
            <a:ext cx="21863751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8" name="Textebene 1…"/>
          <p:cNvSpPr>
            <a:spLocks noGrp="1"/>
          </p:cNvSpPr>
          <p:nvPr>
            <p:ph type="body" idx="1"/>
          </p:nvPr>
        </p:nvSpPr>
        <p:spPr>
          <a:xfrm>
            <a:off x="1260125" y="2381250"/>
            <a:ext cx="21863751" cy="9778905"/>
          </a:xfrm>
          <a:prstGeom prst="rect">
            <a:avLst/>
          </a:prstGeom>
        </p:spPr>
        <p:txBody>
          <a:bodyPr numCol="3" spcCol="1093187">
            <a:normAutofit/>
          </a:bodyPr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 indent="2540000">
              <a:defRPr sz="2400"/>
            </a:lvl4pPr>
            <a:lvl5pPr indent="3441700"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out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text"/>
          <p:cNvSpPr>
            <a:spLocks noGrp="1"/>
          </p:cNvSpPr>
          <p:nvPr>
            <p:ph type="title"/>
          </p:nvPr>
        </p:nvSpPr>
        <p:spPr>
          <a:xfrm>
            <a:off x="1280881" y="1015999"/>
            <a:ext cx="21822238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4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13"/>
          <p:cNvSpPr>
            <a:spLocks noGrp="1"/>
          </p:cNvSpPr>
          <p:nvPr>
            <p:ph type="pic" idx="13"/>
          </p:nvPr>
        </p:nvSpPr>
        <p:spPr>
          <a:xfrm>
            <a:off x="5549" y="-3374"/>
            <a:ext cx="24374141" cy="137225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0742" y="12789744"/>
            <a:ext cx="270168" cy="2921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bene 1…"/>
          <p:cNvSpPr>
            <a:spLocks noGrp="1"/>
          </p:cNvSpPr>
          <p:nvPr>
            <p:ph type="body" idx="1"/>
          </p:nvPr>
        </p:nvSpPr>
        <p:spPr>
          <a:xfrm>
            <a:off x="1285986" y="2381251"/>
            <a:ext cx="21812029" cy="9781522"/>
          </a:xfrm>
          <a:prstGeom prst="rect">
            <a:avLst/>
          </a:prstGeom>
        </p:spPr>
        <p:txBody>
          <a:bodyPr numCol="2" spcCol="98359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5" name="Titeltext"/>
          <p:cNvSpPr>
            <a:spLocks noGrp="1"/>
          </p:cNvSpPr>
          <p:nvPr>
            <p:ph type="title"/>
          </p:nvPr>
        </p:nvSpPr>
        <p:spPr>
          <a:xfrm>
            <a:off x="1285986" y="1015999"/>
            <a:ext cx="21812029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6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63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imag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4545364" y="2475418"/>
            <a:ext cx="8580879" cy="95883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" name="Titeltext"/>
          <p:cNvSpPr>
            <a:spLocks noGrp="1"/>
          </p:cNvSpPr>
          <p:nvPr>
            <p:ph type="title"/>
          </p:nvPr>
        </p:nvSpPr>
        <p:spPr>
          <a:xfrm>
            <a:off x="1270233" y="1015999"/>
            <a:ext cx="12571212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77" name="Body Level One…"/>
          <p:cNvSpPr>
            <a:spLocks noGrp="1"/>
          </p:cNvSpPr>
          <p:nvPr>
            <p:ph type="body" sz="half" idx="14"/>
          </p:nvPr>
        </p:nvSpPr>
        <p:spPr>
          <a:xfrm>
            <a:off x="1278354" y="2381251"/>
            <a:ext cx="12554970" cy="84687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two pictur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text"/>
          <p:cNvSpPr>
            <a:spLocks noGrp="1"/>
          </p:cNvSpPr>
          <p:nvPr>
            <p:ph type="title"/>
          </p:nvPr>
        </p:nvSpPr>
        <p:spPr>
          <a:xfrm>
            <a:off x="1267955" y="1015999"/>
            <a:ext cx="21848089" cy="1095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8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269382" y="2539386"/>
            <a:ext cx="10158060" cy="958057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948917" y="2571047"/>
            <a:ext cx="10158060" cy="954891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>
            <a:spLocks noGrp="1"/>
          </p:cNvSpPr>
          <p:nvPr>
            <p:ph type="title"/>
          </p:nvPr>
        </p:nvSpPr>
        <p:spPr>
          <a:xfrm>
            <a:off x="1284832" y="1015999"/>
            <a:ext cx="2181433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Titeltext</a:t>
            </a:r>
          </a:p>
        </p:txBody>
      </p:sp>
      <p:sp>
        <p:nvSpPr>
          <p:cNvPr id="3" name="Textebene 1…"/>
          <p:cNvSpPr>
            <a:spLocks noGrp="1"/>
          </p:cNvSpPr>
          <p:nvPr>
            <p:ph type="body" idx="1"/>
          </p:nvPr>
        </p:nvSpPr>
        <p:spPr>
          <a:xfrm>
            <a:off x="1284832" y="2381251"/>
            <a:ext cx="21814336" cy="977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1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Text"/>
          <p:cNvSpPr/>
          <p:nvPr/>
        </p:nvSpPr>
        <p:spPr>
          <a:xfrm>
            <a:off x="23334452" y="12796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" name="Text"/>
          <p:cNvSpPr/>
          <p:nvPr/>
        </p:nvSpPr>
        <p:spPr>
          <a:xfrm>
            <a:off x="23461452" y="12923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7517" y="12796094"/>
            <a:ext cx="25661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5pPr>
      <a:lvl6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6pPr>
      <a:lvl7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7pPr>
      <a:lvl8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8pPr>
      <a:lvl9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9pPr>
    </p:titleStyle>
    <p:bodyStyle>
      <a:lvl1pPr marL="0" marR="0" indent="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1pPr>
      <a:lvl2pPr marL="0" marR="0" indent="914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2pPr>
      <a:lvl3pPr marL="0" marR="0" indent="18288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3pPr>
      <a:lvl4pPr marL="0" marR="0" indent="27432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4pPr>
      <a:lvl5pPr marL="0" marR="0" indent="36576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5pPr>
      <a:lvl6pPr marL="49784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6pPr>
      <a:lvl7pPr marL="58928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7pPr>
      <a:lvl8pPr marL="68072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8pPr>
      <a:lvl9pPr marL="77216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9pPr>
    </p:bodyStyle>
    <p:otherStyle>
      <a:lvl1pPr marL="0" marR="0" indent="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1pPr>
      <a:lvl2pPr marL="0" marR="0" indent="457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2pPr>
      <a:lvl3pPr marL="0" marR="0" indent="914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3pPr>
      <a:lvl4pPr marL="0" marR="0" indent="1371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4pPr>
      <a:lvl5pPr marL="0" marR="0" indent="1828799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5pPr>
      <a:lvl6pPr marL="0" marR="0" indent="22860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6pPr>
      <a:lvl7pPr marL="0" marR="0" indent="2743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7pPr>
      <a:lvl8pPr marL="0" marR="0" indent="3200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8pPr>
      <a:lvl9pPr marL="0" marR="0" indent="3657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cr.io/tensorflow/tensorflo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k8s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krallistic/tensorflow-operato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jakob.karalus@codecentric.de" TargetMode="External"/><Relationship Id="rId4" Type="http://schemas.openxmlformats.org/officeDocument/2006/relationships/hyperlink" Target="http://www.codecentric.de/" TargetMode="External"/><Relationship Id="rId5" Type="http://schemas.openxmlformats.org/officeDocument/2006/relationships/hyperlink" Target="https://www.facebook.com/codecentric" TargetMode="External"/><Relationship Id="rId6" Type="http://schemas.openxmlformats.org/officeDocument/2006/relationships/hyperlink" Target="https://www.linkedin.com/company-beta/276104/" TargetMode="External"/><Relationship Id="rId7" Type="http://schemas.openxmlformats.org/officeDocument/2006/relationships/hyperlink" Target="https://twitter.com/codecentric" TargetMode="External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2"/>
          <p:cNvGrpSpPr/>
          <p:nvPr/>
        </p:nvGrpSpPr>
        <p:grpSpPr>
          <a:xfrm>
            <a:off x="10302829" y="9342517"/>
            <a:ext cx="3904440" cy="75294"/>
            <a:chOff x="0" y="0"/>
            <a:chExt cx="3904438" cy="75292"/>
          </a:xfrm>
        </p:grpSpPr>
        <p:sp>
          <p:nvSpPr>
            <p:cNvPr id="448" name="Rectangle 1"/>
            <p:cNvSpPr/>
            <p:nvPr/>
          </p:nvSpPr>
          <p:spPr>
            <a:xfrm>
              <a:off x="-1" y="0"/>
              <a:ext cx="1301480" cy="7529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49" name="Rectangle 12"/>
            <p:cNvSpPr/>
            <p:nvPr/>
          </p:nvSpPr>
          <p:spPr>
            <a:xfrm>
              <a:off x="1301479" y="0"/>
              <a:ext cx="1301480" cy="7529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50" name="Rectangle 13"/>
            <p:cNvSpPr/>
            <p:nvPr/>
          </p:nvSpPr>
          <p:spPr>
            <a:xfrm>
              <a:off x="2602959" y="0"/>
              <a:ext cx="1301480" cy="7529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pic>
        <p:nvPicPr>
          <p:cNvPr id="452" name="Picture 17" descr="Picture 17"/>
          <p:cNvPicPr>
            <a:picLocks noChangeAspect="1"/>
          </p:cNvPicPr>
          <p:nvPr/>
        </p:nvPicPr>
        <p:blipFill>
          <a:blip r:embed="rId2">
            <a:alphaModFix amt="12000"/>
            <a:extLst/>
          </a:blip>
          <a:srcRect t="38541"/>
          <a:stretch>
            <a:fillRect/>
          </a:stretch>
        </p:blipFill>
        <p:spPr>
          <a:xfrm>
            <a:off x="11205226" y="0"/>
            <a:ext cx="9206405" cy="530082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itle 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7144"/>
            </a:lvl1pPr>
          </a:lstStyle>
          <a:p>
            <a:r>
              <a:t>Distributed Tensorflow with Kubernetes</a:t>
            </a:r>
          </a:p>
        </p:txBody>
      </p:sp>
      <p:sp>
        <p:nvSpPr>
          <p:cNvPr id="454" name="Content Placeholder 4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Jakob Karalus, @krallistic,</a:t>
            </a:r>
          </a:p>
        </p:txBody>
      </p:sp>
      <p:sp>
        <p:nvSpPr>
          <p:cNvPr id="455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23478470" y="12796094"/>
            <a:ext cx="12700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56" name="CC_RGB_onWhite.png" descr="CC_RGB_on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4472" y="10783277"/>
            <a:ext cx="4584954" cy="131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4150" y="-33692"/>
            <a:ext cx="92075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Variable Place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z="7000"/>
            </a:pPr>
            <a:r>
              <a:t>Variable Placement</a:t>
            </a:r>
          </a:p>
        </p:txBody>
      </p:sp>
      <p:sp>
        <p:nvSpPr>
          <p:cNvPr id="556" name="How to place the Variable onto different devic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place the Variable onto different devices</a:t>
            </a:r>
          </a:p>
          <a:p>
            <a:r>
              <a:t>Manual Way</a:t>
            </a:r>
          </a:p>
          <a:p>
            <a:pPr lvl="1"/>
            <a:r>
              <a:t>Easy to start, full flexibility</a:t>
            </a:r>
          </a:p>
          <a:p>
            <a:pPr lvl="1"/>
            <a:r>
              <a:t>Gets annoying soon</a:t>
            </a:r>
          </a:p>
          <a:p>
            <a:r>
              <a:t>Device setter</a:t>
            </a:r>
          </a:p>
          <a:p>
            <a:pPr lvl="1"/>
            <a:r>
              <a:t>Automatic assign variables to ps and ops to workers</a:t>
            </a:r>
          </a:p>
          <a:p>
            <a:pPr lvl="1"/>
            <a:r>
              <a:t>Simple round robin by default</a:t>
            </a:r>
          </a:p>
          <a:p>
            <a:pPr lvl="1"/>
            <a:r>
              <a:t>Greedy Load Balancing Strategy</a:t>
            </a:r>
          </a:p>
          <a:p>
            <a:r>
              <a:t>Partitioned Values</a:t>
            </a:r>
          </a:p>
          <a:p>
            <a:pPr lvl="1"/>
            <a:r>
              <a:t>Needed for really large variables (often used in text embeddings)</a:t>
            </a:r>
          </a:p>
          <a:p>
            <a:pPr lvl="1"/>
            <a:r>
              <a:t>Splits variables between multiple Parameter Server</a:t>
            </a:r>
          </a:p>
        </p:txBody>
      </p:sp>
      <p:sp>
        <p:nvSpPr>
          <p:cNvPr id="5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raining Mod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/>
          </a:lstStyle>
          <a:p>
            <a:r>
              <a:t>Training Modes</a:t>
            </a:r>
          </a:p>
        </p:txBody>
      </p:sp>
      <p:sp>
        <p:nvSpPr>
          <p:cNvPr id="560" name="Oval 1"/>
          <p:cNvSpPr/>
          <p:nvPr/>
        </p:nvSpPr>
        <p:spPr>
          <a:xfrm>
            <a:off x="6183709" y="2978149"/>
            <a:ext cx="4340227" cy="434181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1" name="Oval 20"/>
          <p:cNvSpPr/>
          <p:nvPr/>
        </p:nvSpPr>
        <p:spPr>
          <a:xfrm>
            <a:off x="13611621" y="2978149"/>
            <a:ext cx="4341815" cy="43418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2" name="TextBox 21"/>
          <p:cNvSpPr/>
          <p:nvPr/>
        </p:nvSpPr>
        <p:spPr>
          <a:xfrm>
            <a:off x="5440759" y="7415213"/>
            <a:ext cx="5857876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t>Syncronous Replication</a:t>
            </a:r>
          </a:p>
        </p:txBody>
      </p:sp>
      <p:sp>
        <p:nvSpPr>
          <p:cNvPr id="563" name="TextBox 22"/>
          <p:cNvSpPr/>
          <p:nvPr/>
        </p:nvSpPr>
        <p:spPr>
          <a:xfrm>
            <a:off x="4870053" y="9903198"/>
            <a:ext cx="6967539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 Instances reads the same values for current parameters, computes the gradient in parallel and the app them together.</a:t>
            </a:r>
          </a:p>
        </p:txBody>
      </p:sp>
      <p:sp>
        <p:nvSpPr>
          <p:cNvPr id="564" name="TextBox 24"/>
          <p:cNvSpPr/>
          <p:nvPr/>
        </p:nvSpPr>
        <p:spPr>
          <a:xfrm>
            <a:off x="12871846" y="7415213"/>
            <a:ext cx="5856289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t>Asycronoues Replication</a:t>
            </a:r>
          </a:p>
        </p:txBody>
      </p:sp>
      <p:sp>
        <p:nvSpPr>
          <p:cNvPr id="565" name="TextBox 25"/>
          <p:cNvSpPr/>
          <p:nvPr/>
        </p:nvSpPr>
        <p:spPr>
          <a:xfrm>
            <a:off x="12455921" y="9699625"/>
            <a:ext cx="7058026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Independent training loop in every Instance, without coordination. Better performance but lower accuracy.</a:t>
            </a:r>
          </a:p>
        </p:txBody>
      </p:sp>
      <p:sp>
        <p:nvSpPr>
          <p:cNvPr id="566" name="Straight Connector 5"/>
          <p:cNvSpPr/>
          <p:nvPr/>
        </p:nvSpPr>
        <p:spPr>
          <a:xfrm flipH="1">
            <a:off x="12146359" y="3349624"/>
            <a:ext cx="1" cy="4624389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7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68" name="TextBox 17"/>
          <p:cNvSpPr/>
          <p:nvPr/>
        </p:nvSpPr>
        <p:spPr>
          <a:xfrm>
            <a:off x="1270572" y="2139288"/>
            <a:ext cx="70332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How to update the parameters between instances?</a:t>
            </a:r>
          </a:p>
        </p:txBody>
      </p:sp>
      <p:sp>
        <p:nvSpPr>
          <p:cNvPr id="569" name="Freeform 162"/>
          <p:cNvSpPr/>
          <p:nvPr/>
        </p:nvSpPr>
        <p:spPr>
          <a:xfrm>
            <a:off x="7512637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0" name="Freeform 162"/>
          <p:cNvSpPr/>
          <p:nvPr/>
        </p:nvSpPr>
        <p:spPr>
          <a:xfrm>
            <a:off x="14925468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1">
              <a:hueOff val="-70979"/>
              <a:lumOff val="-863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ynch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Synchronous Training</a:t>
            </a:r>
          </a:p>
        </p:txBody>
      </p:sp>
      <p:sp>
        <p:nvSpPr>
          <p:cNvPr id="57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7748" y="12796094"/>
            <a:ext cx="216155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74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75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6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7" name="Add"/>
          <p:cNvSpPr/>
          <p:nvPr/>
        </p:nvSpPr>
        <p:spPr>
          <a:xfrm>
            <a:off x="3114310" y="6765884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Add</a:t>
            </a:r>
          </a:p>
        </p:txBody>
      </p:sp>
      <p:sp>
        <p:nvSpPr>
          <p:cNvPr id="578" name="Update"/>
          <p:cNvSpPr/>
          <p:nvPr/>
        </p:nvSpPr>
        <p:spPr>
          <a:xfrm>
            <a:off x="3114310" y="8515791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579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580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1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2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3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4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585" name="Line"/>
          <p:cNvSpPr/>
          <p:nvPr/>
        </p:nvSpPr>
        <p:spPr>
          <a:xfrm>
            <a:off x="5619814" y="7942585"/>
            <a:ext cx="1" cy="428380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86" name="Line"/>
          <p:cNvSpPr/>
          <p:nvPr/>
        </p:nvSpPr>
        <p:spPr>
          <a:xfrm>
            <a:off x="5619814" y="9659067"/>
            <a:ext cx="1" cy="428380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cxnSp>
        <p:nvCxnSpPr>
          <p:cNvPr id="587" name="Connection Line"/>
          <p:cNvCxnSpPr>
            <a:stCxn id="574" idx="0"/>
            <a:endCxn id="582" idx="0"/>
          </p:cNvCxnSpPr>
          <p:nvPr/>
        </p:nvCxnSpPr>
        <p:spPr>
          <a:xfrm rot="16200000" flipH="1">
            <a:off x="8718550" y="5556250"/>
            <a:ext cx="2133600" cy="8318500"/>
          </a:xfrm>
          <a:prstGeom prst="bentConnector3">
            <a:avLst>
              <a:gd name="adj1" fmla="val 200000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588" name="Connection Line"/>
          <p:cNvCxnSpPr>
            <a:stCxn id="574" idx="0"/>
            <a:endCxn id="583" idx="0"/>
          </p:cNvCxnSpPr>
          <p:nvPr/>
        </p:nvCxnSpPr>
        <p:spPr>
          <a:xfrm rot="16200000" flipH="1">
            <a:off x="12071350" y="2203450"/>
            <a:ext cx="2133600" cy="15024100"/>
          </a:xfrm>
          <a:prstGeom prst="bentConnector3">
            <a:avLst>
              <a:gd name="adj1" fmla="val 200000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589" name="Connection Line"/>
          <p:cNvCxnSpPr>
            <a:stCxn id="574" idx="0"/>
            <a:endCxn id="575" idx="0"/>
          </p:cNvCxnSpPr>
          <p:nvPr/>
        </p:nvCxnSpPr>
        <p:spPr>
          <a:xfrm rot="16200000" flipH="1">
            <a:off x="8737600" y="5537200"/>
            <a:ext cx="1219200" cy="7442200"/>
          </a:xfrm>
          <a:prstGeom prst="bentConnector3">
            <a:avLst>
              <a:gd name="adj1" fmla="val -355208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</a:ln>
        </p:spPr>
      </p:cxnSp>
      <p:cxnSp>
        <p:nvCxnSpPr>
          <p:cNvPr id="590" name="Connection Line"/>
          <p:cNvCxnSpPr>
            <a:stCxn id="574" idx="0"/>
            <a:endCxn id="576" idx="0"/>
          </p:cNvCxnSpPr>
          <p:nvPr/>
        </p:nvCxnSpPr>
        <p:spPr>
          <a:xfrm rot="16200000" flipH="1">
            <a:off x="12103100" y="2171700"/>
            <a:ext cx="1219200" cy="14173200"/>
          </a:xfrm>
          <a:prstGeom prst="bentConnector3">
            <a:avLst>
              <a:gd name="adj1" fmla="val -355208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591" name="ΔP"/>
          <p:cNvSpPr/>
          <p:nvPr/>
        </p:nvSpPr>
        <p:spPr>
          <a:xfrm>
            <a:off x="19982113" y="7379487"/>
            <a:ext cx="878131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Async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Asyncronous Training</a:t>
            </a:r>
          </a:p>
        </p:txBody>
      </p:sp>
      <p:sp>
        <p:nvSpPr>
          <p:cNvPr id="594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96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97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8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9" name="Update"/>
          <p:cNvSpPr/>
          <p:nvPr/>
        </p:nvSpPr>
        <p:spPr>
          <a:xfrm>
            <a:off x="3114310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0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601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2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3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4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5" name="Update"/>
          <p:cNvSpPr/>
          <p:nvPr/>
        </p:nvSpPr>
        <p:spPr>
          <a:xfrm>
            <a:off x="5717013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6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6" name="Each Updates Independently…"/>
          <p:cNvSpPr/>
          <p:nvPr/>
        </p:nvSpPr>
        <p:spPr>
          <a:xfrm>
            <a:off x="13419703" y="2861678"/>
            <a:ext cx="8826371" cy="311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Each Updates Independently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Nodes can read stale nodes from PS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Possible: Model dont converge</a:t>
            </a:r>
          </a:p>
        </p:txBody>
      </p:sp>
      <p:sp>
        <p:nvSpPr>
          <p:cNvPr id="607" name="Line"/>
          <p:cNvSpPr/>
          <p:nvPr/>
        </p:nvSpPr>
        <p:spPr>
          <a:xfrm>
            <a:off x="6840758" y="8168253"/>
            <a:ext cx="1" cy="1932058"/>
          </a:xfrm>
          <a:prstGeom prst="line">
            <a:avLst/>
          </a:prstGeom>
          <a:ln w="63500">
            <a:solidFill>
              <a:schemeClr val="accent6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08" name="Line"/>
          <p:cNvSpPr/>
          <p:nvPr/>
        </p:nvSpPr>
        <p:spPr>
          <a:xfrm>
            <a:off x="4217713" y="8164058"/>
            <a:ext cx="1" cy="1940448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cxnSp>
        <p:nvCxnSpPr>
          <p:cNvPr id="609" name="Connection Line"/>
          <p:cNvCxnSpPr>
            <a:stCxn id="596" idx="0"/>
            <a:endCxn id="603" idx="0"/>
          </p:cNvCxnSpPr>
          <p:nvPr/>
        </p:nvCxnSpPr>
        <p:spPr>
          <a:xfrm rot="16200000" flipH="1">
            <a:off x="8718550" y="5556250"/>
            <a:ext cx="2133600" cy="8318500"/>
          </a:xfrm>
          <a:prstGeom prst="bentConnector3">
            <a:avLst>
              <a:gd name="adj1" fmla="val 195833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610" name="Connection Line"/>
          <p:cNvCxnSpPr>
            <a:stCxn id="596" idx="0"/>
            <a:endCxn id="604" idx="0"/>
          </p:cNvCxnSpPr>
          <p:nvPr/>
        </p:nvCxnSpPr>
        <p:spPr>
          <a:xfrm rot="16200000" flipH="1">
            <a:off x="12071350" y="2203450"/>
            <a:ext cx="2133600" cy="15024100"/>
          </a:xfrm>
          <a:prstGeom prst="bentConnector3">
            <a:avLst>
              <a:gd name="adj1" fmla="val 205357"/>
            </a:avLst>
          </a:prstGeom>
          <a:ln w="63500">
            <a:solidFill>
              <a:schemeClr val="accent6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611" name="Connection Line"/>
          <p:cNvCxnSpPr>
            <a:stCxn id="599" idx="0"/>
            <a:endCxn id="601" idx="0"/>
          </p:cNvCxnSpPr>
          <p:nvPr/>
        </p:nvCxnSpPr>
        <p:spPr>
          <a:xfrm rot="16200000" flipH="1">
            <a:off x="7905750" y="3867150"/>
            <a:ext cx="1536700" cy="8788400"/>
          </a:xfrm>
          <a:prstGeom prst="bentConnector3">
            <a:avLst>
              <a:gd name="adj1" fmla="val -245454"/>
            </a:avLst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headEnd type="triangle"/>
          </a:ln>
        </p:spPr>
      </p:cxnSp>
      <p:cxnSp>
        <p:nvCxnSpPr>
          <p:cNvPr id="612" name="Connection Line"/>
          <p:cNvCxnSpPr>
            <a:stCxn id="605" idx="0"/>
            <a:endCxn id="602" idx="0"/>
          </p:cNvCxnSpPr>
          <p:nvPr/>
        </p:nvCxnSpPr>
        <p:spPr>
          <a:xfrm rot="16200000" flipH="1">
            <a:off x="12573000" y="1803400"/>
            <a:ext cx="1536700" cy="12915900"/>
          </a:xfrm>
          <a:prstGeom prst="bentConnector3">
            <a:avLst>
              <a:gd name="adj1" fmla="val -192561"/>
            </a:avLst>
          </a:prstGeom>
          <a:ln w="63500">
            <a:solidFill>
              <a:schemeClr val="accent6"/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613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614" name="ΔP"/>
          <p:cNvSpPr/>
          <p:nvPr/>
        </p:nvSpPr>
        <p:spPr>
          <a:xfrm>
            <a:off x="20213090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. Define the Clust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Define the Cluster</a:t>
            </a:r>
          </a:p>
        </p:txBody>
      </p:sp>
      <p:sp>
        <p:nvSpPr>
          <p:cNvPr id="617" name="Define ClusterSpec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Define </a:t>
            </a:r>
            <a:r>
              <a:rPr b="1">
                <a:latin typeface="+mn-lt"/>
                <a:ea typeface="+mn-ea"/>
                <a:cs typeface="+mn-cs"/>
                <a:sym typeface="Panton"/>
              </a:rPr>
              <a:t>ClusterSpec</a:t>
            </a:r>
          </a:p>
          <a:p>
            <a:pPr lvl="1"/>
            <a:r>
              <a:t>List Parameter Servers</a:t>
            </a:r>
          </a:p>
          <a:p>
            <a:pPr lvl="1"/>
            <a:r>
              <a:t>List Workers</a:t>
            </a:r>
          </a:p>
          <a:p>
            <a:pPr marL="219635" indent="-219635">
              <a:defRPr sz="2800"/>
            </a:pPr>
            <a:r>
              <a:t>PS &amp; Worker are called </a:t>
            </a:r>
            <a:r>
              <a:rPr b="1" i="1">
                <a:latin typeface="+mn-lt"/>
                <a:ea typeface="+mn-ea"/>
                <a:cs typeface="+mn-cs"/>
                <a:sym typeface="Panton"/>
              </a:rPr>
              <a:t>Jobs</a:t>
            </a:r>
          </a:p>
          <a:p>
            <a:pPr marL="219635" indent="-219635">
              <a:defRPr sz="2800"/>
            </a:pPr>
            <a:r>
              <a:rPr b="1" i="1">
                <a:latin typeface="+mn-lt"/>
                <a:ea typeface="+mn-ea"/>
                <a:cs typeface="+mn-cs"/>
                <a:sym typeface="Panton"/>
              </a:rPr>
              <a:t>Jobs</a:t>
            </a:r>
            <a:r>
              <a:t> can contain one ore more </a:t>
            </a:r>
            <a:r>
              <a:rPr b="1" i="1">
                <a:latin typeface="+mn-lt"/>
                <a:ea typeface="+mn-ea"/>
                <a:cs typeface="+mn-cs"/>
                <a:sym typeface="Panton"/>
              </a:rPr>
              <a:t>Tasks</a:t>
            </a:r>
          </a:p>
          <a:p>
            <a:pPr marL="219635" indent="-219635">
              <a:defRPr sz="2800"/>
            </a:pPr>
            <a:r>
              <a:rPr i="1">
                <a:latin typeface="+mn-lt"/>
                <a:ea typeface="+mn-ea"/>
                <a:cs typeface="+mn-cs"/>
                <a:sym typeface="Panton"/>
              </a:rPr>
              <a:t>Create</a:t>
            </a:r>
            <a:r>
              <a:rPr b="1" i="1">
                <a:latin typeface="+mn-lt"/>
                <a:ea typeface="+mn-ea"/>
                <a:cs typeface="+mn-cs"/>
                <a:sym typeface="Panton"/>
              </a:rPr>
              <a:t> Server </a:t>
            </a:r>
            <a:r>
              <a:rPr i="1">
                <a:latin typeface="+mn-lt"/>
                <a:ea typeface="+mn-ea"/>
                <a:cs typeface="+mn-cs"/>
                <a:sym typeface="Panton"/>
              </a:rPr>
              <a:t>for every</a:t>
            </a:r>
            <a:r>
              <a:rPr b="1" i="1">
                <a:latin typeface="+mn-lt"/>
                <a:ea typeface="+mn-ea"/>
                <a:cs typeface="+mn-cs"/>
                <a:sym typeface="Panton"/>
              </a:rPr>
              <a:t> Task</a:t>
            </a:r>
          </a:p>
        </p:txBody>
      </p:sp>
      <p:sp>
        <p:nvSpPr>
          <p:cNvPr id="61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6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0033" y="6797589"/>
            <a:ext cx="14003934" cy="546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2. Assign Operation to every Tas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Assign Operation to every Task</a:t>
            </a:r>
          </a:p>
        </p:txBody>
      </p:sp>
      <p:sp>
        <p:nvSpPr>
          <p:cNvPr id="622" name="Same on every Node for In-Graph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Same on every Node for In-Graph</a:t>
            </a:r>
          </a:p>
          <a:p>
            <a:r>
              <a:t>Different Devices for Between-Graph</a:t>
            </a:r>
          </a:p>
          <a:p>
            <a:r>
              <a:t>Can also be used to set parts to GPU and parts to CPU</a:t>
            </a:r>
          </a:p>
        </p:txBody>
      </p:sp>
      <p:sp>
        <p:nvSpPr>
          <p:cNvPr id="6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032" y="12796094"/>
            <a:ext cx="25158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2014" y="5081314"/>
            <a:ext cx="10119972" cy="715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3. Create a Training S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Create a Training Session</a:t>
            </a:r>
          </a:p>
        </p:txBody>
      </p:sp>
      <p:sp>
        <p:nvSpPr>
          <p:cNvPr id="627" name="tf.train.MonitoredTrainingSession  or tf.train.Supervisor for Asyncronous Training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tf.train.MonitoredTrainingSession </a:t>
            </a:r>
            <a:r>
              <a:t> or </a:t>
            </a:r>
            <a:r>
              <a:rPr b="1">
                <a:latin typeface="+mn-lt"/>
                <a:ea typeface="+mn-ea"/>
                <a:cs typeface="+mn-cs"/>
                <a:sym typeface="Panton"/>
              </a:rPr>
              <a:t>tf.train.Supervisor</a:t>
            </a:r>
            <a:r>
              <a:rPr>
                <a:solidFill>
                  <a:srgbClr val="BBBBBB"/>
                </a:solidFill>
              </a:rPr>
              <a:t> </a:t>
            </a:r>
            <a:r>
              <a:t>for Asyncronous Training</a:t>
            </a:r>
          </a:p>
          <a:p>
            <a:pPr lvl="1"/>
            <a:r>
              <a:t>Takes care of initialisation</a:t>
            </a:r>
          </a:p>
          <a:p>
            <a:pPr lvl="1"/>
            <a:r>
              <a:t>Snapshotting</a:t>
            </a:r>
          </a:p>
          <a:p>
            <a:pPr lvl="1"/>
            <a:r>
              <a:t>Closing if an error occurs</a:t>
            </a:r>
          </a:p>
          <a:p>
            <a:pPr lvl="1"/>
            <a:r>
              <a:t>Hooks</a:t>
            </a:r>
          </a:p>
          <a:p>
            <a:pPr lvl="1"/>
            <a:r>
              <a:t>Summary Ops, Init Ops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tf.train.SyncReplicaOptimizer</a:t>
            </a:r>
            <a:r>
              <a:t> for synchronous training:</a:t>
            </a:r>
          </a:p>
          <a:p>
            <a:pPr lvl="1"/>
            <a:r>
              <a:t>Also create a supervisor that takes over the role a a master between workers.</a:t>
            </a:r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2318" y="12796094"/>
            <a:ext cx="247016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973" y="3327093"/>
            <a:ext cx="12801998" cy="597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All Together - Server In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Server Init</a:t>
            </a:r>
          </a:p>
        </p:txBody>
      </p:sp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6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7923" y="2174809"/>
            <a:ext cx="13688154" cy="1113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All Together - Building Grap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Building Graph</a:t>
            </a:r>
          </a:p>
        </p:txBody>
      </p:sp>
      <p:sp>
        <p:nvSpPr>
          <p:cNvPr id="63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0319" y="12796094"/>
            <a:ext cx="23101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2455" y="2244828"/>
            <a:ext cx="14499090" cy="1096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ll Together - TrainingO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TrainingOP</a:t>
            </a:r>
          </a:p>
        </p:txBody>
      </p:sp>
      <p:sp>
        <p:nvSpPr>
          <p:cNvPr id="64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889" y="12796094"/>
            <a:ext cx="25387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651" y="2764564"/>
            <a:ext cx="21234698" cy="818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2707604" y="12735746"/>
            <a:ext cx="734856" cy="40010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ED2FCA-1D41-4440-80FA-3146FA8610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10" indent="-762010">
              <a:buFont typeface="Arial" charset="0"/>
              <a:buChar char="•"/>
            </a:pPr>
            <a:r>
              <a:rPr lang="en-US" sz="4800" dirty="0"/>
              <a:t>Data Science + Dev</a:t>
            </a:r>
            <a:r>
              <a:rPr lang="en-US" sz="4800" b="1" dirty="0"/>
              <a:t>Ops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Codecentric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/>
              <a:t>CKA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Twiiter</a:t>
            </a:r>
            <a:r>
              <a:rPr lang="en-US" sz="4800" dirty="0"/>
              <a:t>: @</a:t>
            </a:r>
            <a:r>
              <a:rPr lang="en-US" sz="4800" dirty="0" err="1"/>
              <a:t>krallistic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Github</a:t>
            </a:r>
            <a:r>
              <a:rPr lang="en-US" sz="4800" dirty="0"/>
              <a:t>: 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krallistic</a:t>
            </a:r>
            <a:endParaRPr lang="en-US" sz="4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99" y="8308448"/>
            <a:ext cx="4447061" cy="4427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7310" r="12048" b="2560"/>
          <a:stretch/>
        </p:blipFill>
        <p:spPr>
          <a:xfrm>
            <a:off x="9570867" y="1195853"/>
            <a:ext cx="14112000" cy="11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3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All Together - Session &amp;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Session &amp; Training</a:t>
            </a:r>
          </a:p>
        </p:txBody>
      </p:sp>
      <p:sp>
        <p:nvSpPr>
          <p:cNvPr id="64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6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300" y="2243704"/>
            <a:ext cx="15333400" cy="1070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10" b="12510"/>
          <a:stretch>
            <a:fillRect/>
          </a:stretch>
        </p:blipFill>
        <p:spPr>
          <a:xfrm>
            <a:off x="4960" y="-3374"/>
            <a:ext cx="24374142" cy="13722599"/>
          </a:xfrm>
          <a:prstGeom prst="rect">
            <a:avLst/>
          </a:prstGeom>
        </p:spPr>
      </p:pic>
      <p:sp>
        <p:nvSpPr>
          <p:cNvPr id="64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4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0" name="Slide Number Placeholder 5"/>
          <p:cNvSpPr>
            <a:spLocks noGrp="1"/>
          </p:cNvSpPr>
          <p:nvPr>
            <p:ph type="sldNum" sz="quarter" idx="2"/>
          </p:nvPr>
        </p:nvSpPr>
        <p:spPr>
          <a:xfrm>
            <a:off x="23403851" y="12789744"/>
            <a:ext cx="303950" cy="292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653" name="Group 13"/>
          <p:cNvGrpSpPr/>
          <p:nvPr/>
        </p:nvGrpSpPr>
        <p:grpSpPr>
          <a:xfrm>
            <a:off x="-6788" y="4656898"/>
            <a:ext cx="8785022" cy="4324318"/>
            <a:chOff x="0" y="0"/>
            <a:chExt cx="8785021" cy="4324317"/>
          </a:xfrm>
        </p:grpSpPr>
        <p:sp>
          <p:nvSpPr>
            <p:cNvPr id="651" name="Rectangle 4"/>
            <p:cNvSpPr/>
            <p:nvPr/>
          </p:nvSpPr>
          <p:spPr>
            <a:xfrm>
              <a:off x="8509285" y="-1"/>
              <a:ext cx="275737" cy="4324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52" name="Rectangle 5"/>
            <p:cNvSpPr/>
            <p:nvPr/>
          </p:nvSpPr>
          <p:spPr>
            <a:xfrm>
              <a:off x="0" y="-1"/>
              <a:ext cx="8540418" cy="4324319"/>
            </a:xfrm>
            <a:prstGeom prst="rect">
              <a:avLst/>
            </a:prstGeom>
            <a:solidFill>
              <a:schemeClr val="accent1">
                <a:alpha val="8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54" name="Straight Connector 8"/>
          <p:cNvSpPr/>
          <p:nvPr/>
        </p:nvSpPr>
        <p:spPr>
          <a:xfrm>
            <a:off x="1077474" y="6807424"/>
            <a:ext cx="708728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5" name="TextBox 9"/>
          <p:cNvSpPr/>
          <p:nvPr/>
        </p:nvSpPr>
        <p:spPr>
          <a:xfrm>
            <a:off x="1065466" y="7120994"/>
            <a:ext cx="7327901" cy="304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6" name="Content Placeholder 3"/>
          <p:cNvSpPr/>
          <p:nvPr/>
        </p:nvSpPr>
        <p:spPr>
          <a:xfrm>
            <a:off x="1077474" y="6165622"/>
            <a:ext cx="6603797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Title 1"/>
          <p:cNvSpPr/>
          <p:nvPr/>
        </p:nvSpPr>
        <p:spPr>
          <a:xfrm>
            <a:off x="1077474" y="5034188"/>
            <a:ext cx="1723697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Deployment &amp; Distribution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roup 119"/>
          <p:cNvGrpSpPr/>
          <p:nvPr/>
        </p:nvGrpSpPr>
        <p:grpSpPr>
          <a:xfrm>
            <a:off x="19573450" y="9172160"/>
            <a:ext cx="529891" cy="529891"/>
            <a:chOff x="0" y="0"/>
            <a:chExt cx="529889" cy="529889"/>
          </a:xfrm>
        </p:grpSpPr>
        <p:sp>
          <p:nvSpPr>
            <p:cNvPr id="659" name="Freeform 10"/>
            <p:cNvSpPr/>
            <p:nvPr/>
          </p:nvSpPr>
          <p:spPr>
            <a:xfrm>
              <a:off x="0" y="0"/>
              <a:ext cx="529890" cy="52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41"/>
                  </a:moveTo>
                  <a:cubicBezTo>
                    <a:pt x="21600" y="16726"/>
                    <a:pt x="16726" y="21600"/>
                    <a:pt x="10759" y="21600"/>
                  </a:cubicBezTo>
                  <a:cubicBezTo>
                    <a:pt x="4792" y="21600"/>
                    <a:pt x="0" y="16726"/>
                    <a:pt x="0" y="10841"/>
                  </a:cubicBezTo>
                  <a:cubicBezTo>
                    <a:pt x="0" y="4874"/>
                    <a:pt x="4792" y="0"/>
                    <a:pt x="10759" y="0"/>
                  </a:cubicBezTo>
                  <a:cubicBezTo>
                    <a:pt x="16726" y="0"/>
                    <a:pt x="21600" y="4874"/>
                    <a:pt x="21600" y="10841"/>
                  </a:cubicBezTo>
                </a:path>
              </a:pathLst>
            </a:custGeom>
            <a:solidFill>
              <a:srgbClr val="3DD1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0" name="Freeform 11"/>
            <p:cNvSpPr/>
            <p:nvPr/>
          </p:nvSpPr>
          <p:spPr>
            <a:xfrm>
              <a:off x="101599" y="100012"/>
              <a:ext cx="326691" cy="32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6" y="13765"/>
                  </a:moveTo>
                  <a:cubicBezTo>
                    <a:pt x="16294" y="13765"/>
                    <a:pt x="15273" y="14334"/>
                    <a:pt x="14541" y="15210"/>
                  </a:cubicBezTo>
                  <a:cubicBezTo>
                    <a:pt x="7792" y="11883"/>
                    <a:pt x="7792" y="11883"/>
                    <a:pt x="7792" y="11883"/>
                  </a:cubicBezTo>
                  <a:cubicBezTo>
                    <a:pt x="7792" y="11446"/>
                    <a:pt x="7947" y="11161"/>
                    <a:pt x="7947" y="10855"/>
                  </a:cubicBezTo>
                  <a:cubicBezTo>
                    <a:pt x="7947" y="10439"/>
                    <a:pt x="7792" y="10001"/>
                    <a:pt x="7792" y="9695"/>
                  </a:cubicBezTo>
                  <a:cubicBezTo>
                    <a:pt x="14541" y="6215"/>
                    <a:pt x="14541" y="6215"/>
                    <a:pt x="14541" y="6215"/>
                  </a:cubicBezTo>
                  <a:cubicBezTo>
                    <a:pt x="15118" y="7244"/>
                    <a:pt x="16294" y="7813"/>
                    <a:pt x="17626" y="7813"/>
                  </a:cubicBezTo>
                  <a:cubicBezTo>
                    <a:pt x="19824" y="7813"/>
                    <a:pt x="21600" y="6084"/>
                    <a:pt x="21600" y="3895"/>
                  </a:cubicBezTo>
                  <a:cubicBezTo>
                    <a:pt x="21600" y="1729"/>
                    <a:pt x="19824" y="0"/>
                    <a:pt x="17626" y="0"/>
                  </a:cubicBezTo>
                  <a:cubicBezTo>
                    <a:pt x="15406" y="0"/>
                    <a:pt x="13653" y="1729"/>
                    <a:pt x="13653" y="3895"/>
                  </a:cubicBezTo>
                  <a:cubicBezTo>
                    <a:pt x="13653" y="4333"/>
                    <a:pt x="13653" y="4640"/>
                    <a:pt x="13808" y="4924"/>
                  </a:cubicBezTo>
                  <a:cubicBezTo>
                    <a:pt x="7059" y="8404"/>
                    <a:pt x="7059" y="8404"/>
                    <a:pt x="7059" y="8404"/>
                  </a:cubicBezTo>
                  <a:cubicBezTo>
                    <a:pt x="6327" y="7375"/>
                    <a:pt x="5150" y="6806"/>
                    <a:pt x="3974" y="6806"/>
                  </a:cubicBezTo>
                  <a:cubicBezTo>
                    <a:pt x="1754" y="6806"/>
                    <a:pt x="0" y="8688"/>
                    <a:pt x="0" y="10855"/>
                  </a:cubicBezTo>
                  <a:cubicBezTo>
                    <a:pt x="0" y="12890"/>
                    <a:pt x="1754" y="14772"/>
                    <a:pt x="3974" y="14772"/>
                  </a:cubicBezTo>
                  <a:cubicBezTo>
                    <a:pt x="5283" y="14772"/>
                    <a:pt x="6327" y="14050"/>
                    <a:pt x="7059" y="13174"/>
                  </a:cubicBezTo>
                  <a:cubicBezTo>
                    <a:pt x="13808" y="16523"/>
                    <a:pt x="13808" y="16523"/>
                    <a:pt x="13808" y="16523"/>
                  </a:cubicBezTo>
                  <a:cubicBezTo>
                    <a:pt x="13808" y="16960"/>
                    <a:pt x="13653" y="17245"/>
                    <a:pt x="13653" y="17683"/>
                  </a:cubicBezTo>
                  <a:cubicBezTo>
                    <a:pt x="13653" y="19849"/>
                    <a:pt x="15406" y="21600"/>
                    <a:pt x="17626" y="21600"/>
                  </a:cubicBezTo>
                  <a:cubicBezTo>
                    <a:pt x="19824" y="21600"/>
                    <a:pt x="21600" y="19849"/>
                    <a:pt x="21600" y="17683"/>
                  </a:cubicBezTo>
                  <a:cubicBezTo>
                    <a:pt x="21600" y="15494"/>
                    <a:pt x="19824" y="13765"/>
                    <a:pt x="17626" y="137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62" name="Packag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Packaging</a:t>
            </a:r>
          </a:p>
          <a:p>
            <a:pPr lvl="1">
              <a:defRPr sz="7000"/>
            </a:pPr>
            <a:endParaRPr/>
          </a:p>
        </p:txBody>
      </p:sp>
      <p:sp>
        <p:nvSpPr>
          <p:cNvPr id="663" name="The Application (and all its) dependencies needs to be packaged into a deployabl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Application (and all its) dependencies needs to be packaged into a deployable</a:t>
            </a:r>
          </a:p>
          <a:p>
            <a:r>
              <a:t>Wheels</a:t>
            </a:r>
          </a:p>
          <a:p>
            <a:pPr lvl="1"/>
            <a:r>
              <a:t>Code into deployable Artefact with defined dependencies</a:t>
            </a:r>
          </a:p>
          <a:p>
            <a:pPr lvl="1"/>
            <a:r>
              <a:t>Dependent on runtime</a:t>
            </a:r>
          </a:p>
          <a:p>
            <a:r>
              <a:t>Container</a:t>
            </a:r>
          </a:p>
          <a:p>
            <a:pPr lvl="1"/>
            <a:r>
              <a:t>Build Image with runtime, dependencies and code</a:t>
            </a:r>
          </a:p>
          <a:p>
            <a:pPr lvl="1"/>
            <a:r>
              <a:t>Additional Tooling for building and running required (Docker)</a:t>
            </a:r>
          </a:p>
        </p:txBody>
      </p:sp>
      <p:sp>
        <p:nvSpPr>
          <p:cNvPr id="66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673" name="Group 130"/>
          <p:cNvGrpSpPr/>
          <p:nvPr/>
        </p:nvGrpSpPr>
        <p:grpSpPr>
          <a:xfrm>
            <a:off x="17912450" y="9591068"/>
            <a:ext cx="2714291" cy="2042779"/>
            <a:chOff x="0" y="0"/>
            <a:chExt cx="2714289" cy="2042777"/>
          </a:xfrm>
        </p:grpSpPr>
        <p:sp>
          <p:nvSpPr>
            <p:cNvPr id="665" name="Freeform 21"/>
            <p:cNvSpPr/>
            <p:nvPr/>
          </p:nvSpPr>
          <p:spPr>
            <a:xfrm>
              <a:off x="122237" y="1555749"/>
              <a:ext cx="2123740" cy="4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0" y="10740"/>
                  </a:lnTo>
                  <a:lnTo>
                    <a:pt x="10812" y="21600"/>
                  </a:lnTo>
                  <a:lnTo>
                    <a:pt x="21600" y="10740"/>
                  </a:lnTo>
                  <a:lnTo>
                    <a:pt x="10812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6" name="Freeform 23"/>
            <p:cNvSpPr/>
            <p:nvPr/>
          </p:nvSpPr>
          <p:spPr>
            <a:xfrm>
              <a:off x="1185862" y="149224"/>
              <a:ext cx="1060115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8454"/>
                  </a:lnTo>
                  <a:lnTo>
                    <a:pt x="0" y="21600"/>
                  </a:lnTo>
                  <a:lnTo>
                    <a:pt x="0" y="1700"/>
                  </a:lnTo>
                  <a:lnTo>
                    <a:pt x="21600" y="0"/>
                  </a:lnTo>
                </a:path>
              </a:pathLst>
            </a:custGeom>
            <a:solidFill>
              <a:srgbClr val="AF93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7" name="Freeform 24"/>
            <p:cNvSpPr/>
            <p:nvPr/>
          </p:nvSpPr>
          <p:spPr>
            <a:xfrm>
              <a:off x="1185862" y="0"/>
              <a:ext cx="1060115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8" name="Freeform 25"/>
            <p:cNvSpPr/>
            <p:nvPr/>
          </p:nvSpPr>
          <p:spPr>
            <a:xfrm>
              <a:off x="122237" y="0"/>
              <a:ext cx="1061703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9" name="Freeform 26"/>
            <p:cNvSpPr/>
            <p:nvPr/>
          </p:nvSpPr>
          <p:spPr>
            <a:xfrm>
              <a:off x="1185862" y="244474"/>
              <a:ext cx="1060115" cy="7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562"/>
                  </a:lnTo>
                  <a:lnTo>
                    <a:pt x="9415" y="21600"/>
                  </a:lnTo>
                  <a:lnTo>
                    <a:pt x="21600" y="17366"/>
                  </a:lnTo>
                  <a:lnTo>
                    <a:pt x="2160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0" name="Freeform 27"/>
            <p:cNvSpPr/>
            <p:nvPr/>
          </p:nvSpPr>
          <p:spPr>
            <a:xfrm>
              <a:off x="1185862" y="149224"/>
              <a:ext cx="1528428" cy="72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57"/>
                  </a:moveTo>
                  <a:lnTo>
                    <a:pt x="8098" y="21600"/>
                  </a:lnTo>
                  <a:lnTo>
                    <a:pt x="21600" y="14032"/>
                  </a:lnTo>
                  <a:lnTo>
                    <a:pt x="14977" y="0"/>
                  </a:lnTo>
                  <a:lnTo>
                    <a:pt x="0" y="4457"/>
                  </a:lnTo>
                </a:path>
              </a:pathLst>
            </a:custGeom>
            <a:solidFill>
              <a:srgbClr val="BFA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1" name="Freeform 28"/>
            <p:cNvSpPr/>
            <p:nvPr/>
          </p:nvSpPr>
          <p:spPr>
            <a:xfrm>
              <a:off x="0" y="149224"/>
              <a:ext cx="120320" cy="6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99" y="84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2" name="Freeform 22"/>
            <p:cNvSpPr/>
            <p:nvPr/>
          </p:nvSpPr>
          <p:spPr>
            <a:xfrm>
              <a:off x="122237" y="149224"/>
              <a:ext cx="1061703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00"/>
                  </a:moveTo>
                  <a:lnTo>
                    <a:pt x="21600" y="21600"/>
                  </a:lnTo>
                  <a:lnTo>
                    <a:pt x="0" y="18454"/>
                  </a:lnTo>
                  <a:lnTo>
                    <a:pt x="0" y="0"/>
                  </a:lnTo>
                  <a:lnTo>
                    <a:pt x="21600" y="1700"/>
                  </a:lnTo>
                </a:path>
              </a:pathLst>
            </a:custGeom>
            <a:solidFill>
              <a:srgbClr val="745B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74" name="Freeform 4"/>
          <p:cNvSpPr/>
          <p:nvPr/>
        </p:nvSpPr>
        <p:spPr>
          <a:xfrm>
            <a:off x="19280140" y="7992149"/>
            <a:ext cx="1158541" cy="1155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3"/>
                </a:moveTo>
                <a:cubicBezTo>
                  <a:pt x="21600" y="16782"/>
                  <a:pt x="16749" y="21600"/>
                  <a:pt x="10778" y="21600"/>
                </a:cubicBezTo>
                <a:cubicBezTo>
                  <a:pt x="4851" y="21600"/>
                  <a:pt x="0" y="16782"/>
                  <a:pt x="0" y="10803"/>
                </a:cubicBezTo>
                <a:cubicBezTo>
                  <a:pt x="0" y="4818"/>
                  <a:pt x="4851" y="0"/>
                  <a:pt x="10778" y="0"/>
                </a:cubicBezTo>
                <a:cubicBezTo>
                  <a:pt x="16749" y="0"/>
                  <a:pt x="21600" y="4818"/>
                  <a:pt x="21600" y="1080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5" name="Freeform 5"/>
          <p:cNvSpPr/>
          <p:nvPr/>
        </p:nvSpPr>
        <p:spPr>
          <a:xfrm>
            <a:off x="19853228" y="8550077"/>
            <a:ext cx="337126" cy="358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0" h="20238" extrusionOk="0">
                <a:moveTo>
                  <a:pt x="19001" y="8492"/>
                </a:moveTo>
                <a:cubicBezTo>
                  <a:pt x="12120" y="1968"/>
                  <a:pt x="12120" y="1968"/>
                  <a:pt x="12120" y="1968"/>
                </a:cubicBezTo>
                <a:cubicBezTo>
                  <a:pt x="9355" y="-554"/>
                  <a:pt x="4948" y="-668"/>
                  <a:pt x="2204" y="1721"/>
                </a:cubicBezTo>
                <a:cubicBezTo>
                  <a:pt x="125" y="3599"/>
                  <a:pt x="125" y="3599"/>
                  <a:pt x="125" y="3599"/>
                </a:cubicBezTo>
                <a:cubicBezTo>
                  <a:pt x="125" y="3599"/>
                  <a:pt x="125" y="3599"/>
                  <a:pt x="0" y="3599"/>
                </a:cubicBezTo>
                <a:cubicBezTo>
                  <a:pt x="3035" y="6481"/>
                  <a:pt x="3035" y="6481"/>
                  <a:pt x="3035" y="6481"/>
                </a:cubicBezTo>
                <a:cubicBezTo>
                  <a:pt x="3035" y="6481"/>
                  <a:pt x="3035" y="6481"/>
                  <a:pt x="3160" y="6481"/>
                </a:cubicBezTo>
                <a:cubicBezTo>
                  <a:pt x="5239" y="4604"/>
                  <a:pt x="5239" y="4604"/>
                  <a:pt x="5239" y="4604"/>
                </a:cubicBezTo>
                <a:cubicBezTo>
                  <a:pt x="6341" y="3732"/>
                  <a:pt x="7983" y="3732"/>
                  <a:pt x="8939" y="4737"/>
                </a:cubicBezTo>
                <a:cubicBezTo>
                  <a:pt x="15821" y="11260"/>
                  <a:pt x="15821" y="11260"/>
                  <a:pt x="15821" y="11260"/>
                </a:cubicBezTo>
                <a:cubicBezTo>
                  <a:pt x="16798" y="12133"/>
                  <a:pt x="16798" y="13650"/>
                  <a:pt x="15821" y="14655"/>
                </a:cubicBezTo>
                <a:cubicBezTo>
                  <a:pt x="14594" y="15660"/>
                  <a:pt x="14594" y="15660"/>
                  <a:pt x="14594" y="15660"/>
                </a:cubicBezTo>
                <a:cubicBezTo>
                  <a:pt x="13617" y="16532"/>
                  <a:pt x="11829" y="16532"/>
                  <a:pt x="10873" y="15527"/>
                </a:cubicBezTo>
                <a:cubicBezTo>
                  <a:pt x="7838" y="12645"/>
                  <a:pt x="7838" y="12645"/>
                  <a:pt x="7838" y="12645"/>
                </a:cubicBezTo>
                <a:cubicBezTo>
                  <a:pt x="6341" y="13384"/>
                  <a:pt x="4678" y="13764"/>
                  <a:pt x="3035" y="13764"/>
                </a:cubicBezTo>
                <a:cubicBezTo>
                  <a:pt x="7713" y="18296"/>
                  <a:pt x="7713" y="18296"/>
                  <a:pt x="7713" y="18296"/>
                </a:cubicBezTo>
                <a:cubicBezTo>
                  <a:pt x="10457" y="20799"/>
                  <a:pt x="14864" y="20932"/>
                  <a:pt x="17608" y="18410"/>
                </a:cubicBezTo>
                <a:cubicBezTo>
                  <a:pt x="18710" y="17405"/>
                  <a:pt x="18710" y="17405"/>
                  <a:pt x="18710" y="17405"/>
                </a:cubicBezTo>
                <a:cubicBezTo>
                  <a:pt x="21475" y="15015"/>
                  <a:pt x="21600" y="11014"/>
                  <a:pt x="19001" y="84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6" name="Freeform 6"/>
          <p:cNvSpPr/>
          <p:nvPr/>
        </p:nvSpPr>
        <p:spPr>
          <a:xfrm>
            <a:off x="19528614" y="8228031"/>
            <a:ext cx="353618" cy="341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34" h="20864" extrusionOk="0">
                <a:moveTo>
                  <a:pt x="4650" y="6138"/>
                </a:moveTo>
                <a:cubicBezTo>
                  <a:pt x="5801" y="4934"/>
                  <a:pt x="5801" y="4934"/>
                  <a:pt x="5801" y="4934"/>
                </a:cubicBezTo>
                <a:cubicBezTo>
                  <a:pt x="6683" y="3976"/>
                  <a:pt x="8333" y="3976"/>
                  <a:pt x="9235" y="5057"/>
                </a:cubicBezTo>
                <a:cubicBezTo>
                  <a:pt x="15584" y="12093"/>
                  <a:pt x="15584" y="12093"/>
                  <a:pt x="15584" y="12093"/>
                </a:cubicBezTo>
                <a:cubicBezTo>
                  <a:pt x="16467" y="13174"/>
                  <a:pt x="16467" y="14786"/>
                  <a:pt x="15584" y="15724"/>
                </a:cubicBezTo>
                <a:cubicBezTo>
                  <a:pt x="13551" y="17764"/>
                  <a:pt x="13551" y="17764"/>
                  <a:pt x="13551" y="17764"/>
                </a:cubicBezTo>
                <a:cubicBezTo>
                  <a:pt x="16351" y="20864"/>
                  <a:pt x="16351" y="20864"/>
                  <a:pt x="16351" y="20864"/>
                </a:cubicBezTo>
                <a:cubicBezTo>
                  <a:pt x="16351" y="20864"/>
                  <a:pt x="16351" y="20864"/>
                  <a:pt x="16351" y="20742"/>
                </a:cubicBezTo>
                <a:cubicBezTo>
                  <a:pt x="18251" y="18845"/>
                  <a:pt x="18251" y="18845"/>
                  <a:pt x="18251" y="18845"/>
                </a:cubicBezTo>
                <a:cubicBezTo>
                  <a:pt x="20783" y="16132"/>
                  <a:pt x="20917" y="11808"/>
                  <a:pt x="18500" y="9116"/>
                </a:cubicBezTo>
                <a:cubicBezTo>
                  <a:pt x="12150" y="2099"/>
                  <a:pt x="12150" y="2099"/>
                  <a:pt x="12150" y="2099"/>
                </a:cubicBezTo>
                <a:cubicBezTo>
                  <a:pt x="9618" y="-614"/>
                  <a:pt x="5551" y="-736"/>
                  <a:pt x="3000" y="1956"/>
                </a:cubicBezTo>
                <a:cubicBezTo>
                  <a:pt x="1983" y="3037"/>
                  <a:pt x="1983" y="3037"/>
                  <a:pt x="1983" y="3037"/>
                </a:cubicBezTo>
                <a:cubicBezTo>
                  <a:pt x="-549" y="5607"/>
                  <a:pt x="-683" y="9931"/>
                  <a:pt x="1734" y="12624"/>
                </a:cubicBezTo>
                <a:cubicBezTo>
                  <a:pt x="6184" y="17621"/>
                  <a:pt x="6184" y="17621"/>
                  <a:pt x="6184" y="17621"/>
                </a:cubicBezTo>
                <a:cubicBezTo>
                  <a:pt x="6184" y="15867"/>
                  <a:pt x="6683" y="14256"/>
                  <a:pt x="7451" y="12889"/>
                </a:cubicBezTo>
                <a:cubicBezTo>
                  <a:pt x="4650" y="9789"/>
                  <a:pt x="4650" y="9789"/>
                  <a:pt x="4650" y="9789"/>
                </a:cubicBezTo>
                <a:cubicBezTo>
                  <a:pt x="3767" y="8708"/>
                  <a:pt x="3767" y="7096"/>
                  <a:pt x="4650" y="61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7" name="Freeform 7"/>
          <p:cNvSpPr/>
          <p:nvPr/>
        </p:nvSpPr>
        <p:spPr>
          <a:xfrm>
            <a:off x="19669910" y="8409661"/>
            <a:ext cx="336971" cy="34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0893" extrusionOk="0">
                <a:moveTo>
                  <a:pt x="20861" y="16946"/>
                </a:moveTo>
                <a:cubicBezTo>
                  <a:pt x="17829" y="14004"/>
                  <a:pt x="17829" y="14004"/>
                  <a:pt x="17829" y="14004"/>
                </a:cubicBezTo>
                <a:cubicBezTo>
                  <a:pt x="15627" y="15999"/>
                  <a:pt x="15627" y="15999"/>
                  <a:pt x="15627" y="15999"/>
                </a:cubicBezTo>
                <a:cubicBezTo>
                  <a:pt x="14672" y="16946"/>
                  <a:pt x="13010" y="16946"/>
                  <a:pt x="11909" y="15878"/>
                </a:cubicBezTo>
                <a:cubicBezTo>
                  <a:pt x="5035" y="8926"/>
                  <a:pt x="5035" y="8926"/>
                  <a:pt x="5035" y="8926"/>
                </a:cubicBezTo>
                <a:cubicBezTo>
                  <a:pt x="4079" y="7999"/>
                  <a:pt x="4079" y="6407"/>
                  <a:pt x="5180" y="5340"/>
                </a:cubicBezTo>
                <a:cubicBezTo>
                  <a:pt x="7652" y="3063"/>
                  <a:pt x="7652" y="3063"/>
                  <a:pt x="7652" y="3063"/>
                </a:cubicBezTo>
                <a:cubicBezTo>
                  <a:pt x="4619" y="0"/>
                  <a:pt x="4619" y="0"/>
                  <a:pt x="4619" y="0"/>
                </a:cubicBezTo>
                <a:cubicBezTo>
                  <a:pt x="2148" y="2398"/>
                  <a:pt x="2148" y="2398"/>
                  <a:pt x="2148" y="2398"/>
                </a:cubicBezTo>
                <a:cubicBezTo>
                  <a:pt x="-594" y="4937"/>
                  <a:pt x="-739" y="9208"/>
                  <a:pt x="1878" y="11868"/>
                </a:cubicBezTo>
                <a:cubicBezTo>
                  <a:pt x="8898" y="18799"/>
                  <a:pt x="8898" y="18799"/>
                  <a:pt x="8898" y="18799"/>
                </a:cubicBezTo>
                <a:cubicBezTo>
                  <a:pt x="11494" y="21479"/>
                  <a:pt x="15897" y="21600"/>
                  <a:pt x="18659" y="19081"/>
                </a:cubicBezTo>
                <a:lnTo>
                  <a:pt x="20861" y="1694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80" name="Group 123"/>
          <p:cNvGrpSpPr/>
          <p:nvPr/>
        </p:nvGrpSpPr>
        <p:grpSpPr>
          <a:xfrm>
            <a:off x="18419782" y="8714777"/>
            <a:ext cx="591803" cy="591803"/>
            <a:chOff x="0" y="0"/>
            <a:chExt cx="591802" cy="591801"/>
          </a:xfrm>
        </p:grpSpPr>
        <p:sp>
          <p:nvSpPr>
            <p:cNvPr id="678" name="Freeform 40"/>
            <p:cNvSpPr/>
            <p:nvPr/>
          </p:nvSpPr>
          <p:spPr>
            <a:xfrm>
              <a:off x="0" y="0"/>
              <a:ext cx="591803" cy="591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63"/>
                  </a:moveTo>
                  <a:cubicBezTo>
                    <a:pt x="21600" y="16750"/>
                    <a:pt x="16750" y="21600"/>
                    <a:pt x="10763" y="21600"/>
                  </a:cubicBezTo>
                  <a:cubicBezTo>
                    <a:pt x="4850" y="21600"/>
                    <a:pt x="0" y="16750"/>
                    <a:pt x="0" y="10763"/>
                  </a:cubicBezTo>
                  <a:cubicBezTo>
                    <a:pt x="0" y="4850"/>
                    <a:pt x="4850" y="0"/>
                    <a:pt x="10763" y="0"/>
                  </a:cubicBezTo>
                  <a:cubicBezTo>
                    <a:pt x="16750" y="0"/>
                    <a:pt x="21600" y="4850"/>
                    <a:pt x="21600" y="10763"/>
                  </a:cubicBezTo>
                </a:path>
              </a:pathLst>
            </a:custGeom>
            <a:solidFill>
              <a:srgbClr val="4BE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9" name="Freeform 41"/>
            <p:cNvSpPr/>
            <p:nvPr/>
          </p:nvSpPr>
          <p:spPr>
            <a:xfrm>
              <a:off x="120649" y="120649"/>
              <a:ext cx="352092" cy="350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9518"/>
                  </a:moveTo>
                  <a:cubicBezTo>
                    <a:pt x="20226" y="9108"/>
                    <a:pt x="20226" y="9108"/>
                    <a:pt x="20226" y="9108"/>
                  </a:cubicBezTo>
                  <a:cubicBezTo>
                    <a:pt x="19959" y="7754"/>
                    <a:pt x="19549" y="6523"/>
                    <a:pt x="18749" y="5436"/>
                  </a:cubicBezTo>
                  <a:cubicBezTo>
                    <a:pt x="19282" y="4082"/>
                    <a:pt x="19282" y="4082"/>
                    <a:pt x="19282" y="4082"/>
                  </a:cubicBezTo>
                  <a:cubicBezTo>
                    <a:pt x="19282" y="4082"/>
                    <a:pt x="19282" y="4082"/>
                    <a:pt x="19282" y="3959"/>
                  </a:cubicBezTo>
                  <a:cubicBezTo>
                    <a:pt x="18462" y="3138"/>
                    <a:pt x="18462" y="3138"/>
                    <a:pt x="18462" y="3138"/>
                  </a:cubicBezTo>
                  <a:cubicBezTo>
                    <a:pt x="17662" y="2318"/>
                    <a:pt x="17662" y="2318"/>
                    <a:pt x="17662" y="2318"/>
                  </a:cubicBezTo>
                  <a:lnTo>
                    <a:pt x="17518" y="2318"/>
                  </a:lnTo>
                  <a:cubicBezTo>
                    <a:pt x="16287" y="2872"/>
                    <a:pt x="16287" y="2872"/>
                    <a:pt x="16287" y="2872"/>
                  </a:cubicBezTo>
                  <a:cubicBezTo>
                    <a:pt x="15200" y="2174"/>
                    <a:pt x="13990" y="1641"/>
                    <a:pt x="12615" y="1374"/>
                  </a:cubicBezTo>
                  <a:cubicBezTo>
                    <a:pt x="12082" y="0"/>
                    <a:pt x="12082" y="0"/>
                    <a:pt x="12082" y="0"/>
                  </a:cubicBezTo>
                  <a:lnTo>
                    <a:pt x="11938" y="0"/>
                  </a:lnTo>
                  <a:cubicBezTo>
                    <a:pt x="10851" y="0"/>
                    <a:pt x="10851" y="0"/>
                    <a:pt x="10851" y="0"/>
                  </a:cubicBezTo>
                  <a:cubicBezTo>
                    <a:pt x="9641" y="0"/>
                    <a:pt x="9641" y="0"/>
                    <a:pt x="9641" y="0"/>
                  </a:cubicBezTo>
                  <a:lnTo>
                    <a:pt x="9497" y="0"/>
                  </a:lnTo>
                  <a:cubicBezTo>
                    <a:pt x="9087" y="1374"/>
                    <a:pt x="9087" y="1374"/>
                    <a:pt x="9087" y="1374"/>
                  </a:cubicBezTo>
                  <a:cubicBezTo>
                    <a:pt x="7733" y="1497"/>
                    <a:pt x="6503" y="2051"/>
                    <a:pt x="5415" y="2872"/>
                  </a:cubicBezTo>
                  <a:cubicBezTo>
                    <a:pt x="4062" y="2318"/>
                    <a:pt x="4062" y="2318"/>
                    <a:pt x="4062" y="2318"/>
                  </a:cubicBezTo>
                  <a:lnTo>
                    <a:pt x="3938" y="2318"/>
                  </a:lnTo>
                  <a:cubicBezTo>
                    <a:pt x="3118" y="3138"/>
                    <a:pt x="3118" y="3138"/>
                    <a:pt x="3118" y="3138"/>
                  </a:cubicBezTo>
                  <a:cubicBezTo>
                    <a:pt x="2297" y="3959"/>
                    <a:pt x="2297" y="3959"/>
                    <a:pt x="2297" y="3959"/>
                  </a:cubicBezTo>
                  <a:lnTo>
                    <a:pt x="2297" y="4082"/>
                  </a:lnTo>
                  <a:cubicBezTo>
                    <a:pt x="2851" y="5313"/>
                    <a:pt x="2851" y="5313"/>
                    <a:pt x="2851" y="5313"/>
                  </a:cubicBezTo>
                  <a:cubicBezTo>
                    <a:pt x="2031" y="6400"/>
                    <a:pt x="1621" y="7610"/>
                    <a:pt x="1354" y="8985"/>
                  </a:cubicBezTo>
                  <a:cubicBezTo>
                    <a:pt x="0" y="9518"/>
                    <a:pt x="0" y="9518"/>
                    <a:pt x="0" y="9518"/>
                  </a:cubicBezTo>
                  <a:cubicBezTo>
                    <a:pt x="0" y="9518"/>
                    <a:pt x="0" y="9518"/>
                    <a:pt x="0" y="9662"/>
                  </a:cubicBezTo>
                  <a:cubicBezTo>
                    <a:pt x="0" y="10749"/>
                    <a:pt x="0" y="10749"/>
                    <a:pt x="0" y="10749"/>
                  </a:cubicBezTo>
                  <a:cubicBezTo>
                    <a:pt x="0" y="11959"/>
                    <a:pt x="0" y="11959"/>
                    <a:pt x="0" y="11959"/>
                  </a:cubicBezTo>
                  <a:cubicBezTo>
                    <a:pt x="1354" y="12513"/>
                    <a:pt x="1354" y="12513"/>
                    <a:pt x="1354" y="12513"/>
                  </a:cubicBezTo>
                  <a:cubicBezTo>
                    <a:pt x="1477" y="13867"/>
                    <a:pt x="2031" y="15077"/>
                    <a:pt x="2851" y="16164"/>
                  </a:cubicBezTo>
                  <a:cubicBezTo>
                    <a:pt x="2297" y="17538"/>
                    <a:pt x="2297" y="17538"/>
                    <a:pt x="2297" y="17538"/>
                  </a:cubicBezTo>
                  <a:cubicBezTo>
                    <a:pt x="2174" y="17538"/>
                    <a:pt x="2297" y="17538"/>
                    <a:pt x="2297" y="17662"/>
                  </a:cubicBezTo>
                  <a:cubicBezTo>
                    <a:pt x="3118" y="18482"/>
                    <a:pt x="3118" y="18482"/>
                    <a:pt x="3118" y="18482"/>
                  </a:cubicBezTo>
                  <a:cubicBezTo>
                    <a:pt x="3938" y="19303"/>
                    <a:pt x="3938" y="19303"/>
                    <a:pt x="3938" y="19303"/>
                  </a:cubicBezTo>
                  <a:cubicBezTo>
                    <a:pt x="3938" y="19303"/>
                    <a:pt x="3938" y="19303"/>
                    <a:pt x="4062" y="19303"/>
                  </a:cubicBezTo>
                  <a:cubicBezTo>
                    <a:pt x="5292" y="18749"/>
                    <a:pt x="5292" y="18749"/>
                    <a:pt x="5292" y="18749"/>
                  </a:cubicBezTo>
                  <a:cubicBezTo>
                    <a:pt x="6379" y="19426"/>
                    <a:pt x="7590" y="19979"/>
                    <a:pt x="8964" y="20246"/>
                  </a:cubicBezTo>
                  <a:cubicBezTo>
                    <a:pt x="9497" y="21477"/>
                    <a:pt x="9497" y="21477"/>
                    <a:pt x="9497" y="21477"/>
                  </a:cubicBezTo>
                  <a:cubicBezTo>
                    <a:pt x="9497" y="21600"/>
                    <a:pt x="9497" y="21600"/>
                    <a:pt x="9641" y="21600"/>
                  </a:cubicBezTo>
                  <a:cubicBezTo>
                    <a:pt x="10728" y="21600"/>
                    <a:pt x="10728" y="21600"/>
                    <a:pt x="10728" y="21600"/>
                  </a:cubicBezTo>
                  <a:cubicBezTo>
                    <a:pt x="11938" y="21600"/>
                    <a:pt x="11938" y="21600"/>
                    <a:pt x="11938" y="21600"/>
                  </a:cubicBezTo>
                  <a:cubicBezTo>
                    <a:pt x="11938" y="21600"/>
                    <a:pt x="11938" y="21600"/>
                    <a:pt x="11938" y="21477"/>
                  </a:cubicBezTo>
                  <a:cubicBezTo>
                    <a:pt x="12492" y="20246"/>
                    <a:pt x="12492" y="20246"/>
                    <a:pt x="12492" y="20246"/>
                  </a:cubicBezTo>
                  <a:cubicBezTo>
                    <a:pt x="13846" y="19979"/>
                    <a:pt x="15077" y="19569"/>
                    <a:pt x="16164" y="18749"/>
                  </a:cubicBezTo>
                  <a:cubicBezTo>
                    <a:pt x="17374" y="19303"/>
                    <a:pt x="17374" y="19303"/>
                    <a:pt x="17374" y="19303"/>
                  </a:cubicBezTo>
                  <a:cubicBezTo>
                    <a:pt x="17518" y="19303"/>
                    <a:pt x="17518" y="19303"/>
                    <a:pt x="17518" y="19303"/>
                  </a:cubicBezTo>
                  <a:cubicBezTo>
                    <a:pt x="18338" y="18482"/>
                    <a:pt x="18338" y="18482"/>
                    <a:pt x="18338" y="18482"/>
                  </a:cubicBezTo>
                  <a:cubicBezTo>
                    <a:pt x="19138" y="17662"/>
                    <a:pt x="19138" y="17662"/>
                    <a:pt x="19138" y="17662"/>
                  </a:cubicBezTo>
                  <a:cubicBezTo>
                    <a:pt x="19282" y="17662"/>
                    <a:pt x="19282" y="17538"/>
                    <a:pt x="19282" y="17538"/>
                  </a:cubicBezTo>
                  <a:cubicBezTo>
                    <a:pt x="18749" y="16308"/>
                    <a:pt x="18749" y="16308"/>
                    <a:pt x="18749" y="16308"/>
                  </a:cubicBezTo>
                  <a:cubicBezTo>
                    <a:pt x="19426" y="15221"/>
                    <a:pt x="19959" y="14010"/>
                    <a:pt x="20226" y="12636"/>
                  </a:cubicBezTo>
                  <a:cubicBezTo>
                    <a:pt x="21456" y="12103"/>
                    <a:pt x="21456" y="12103"/>
                    <a:pt x="21456" y="12103"/>
                  </a:cubicBezTo>
                  <a:cubicBezTo>
                    <a:pt x="21600" y="12103"/>
                    <a:pt x="21600" y="12103"/>
                    <a:pt x="21600" y="11959"/>
                  </a:cubicBezTo>
                  <a:cubicBezTo>
                    <a:pt x="21600" y="10872"/>
                    <a:pt x="21600" y="10872"/>
                    <a:pt x="21600" y="10872"/>
                  </a:cubicBezTo>
                  <a:cubicBezTo>
                    <a:pt x="21600" y="9662"/>
                    <a:pt x="21600" y="9662"/>
                    <a:pt x="21600" y="9662"/>
                  </a:cubicBezTo>
                  <a:cubicBezTo>
                    <a:pt x="21600" y="9662"/>
                    <a:pt x="21600" y="9662"/>
                    <a:pt x="21456" y="9518"/>
                  </a:cubicBezTo>
                  <a:close/>
                  <a:moveTo>
                    <a:pt x="10728" y="16718"/>
                  </a:moveTo>
                  <a:cubicBezTo>
                    <a:pt x="7590" y="16718"/>
                    <a:pt x="4882" y="14010"/>
                    <a:pt x="4882" y="10749"/>
                  </a:cubicBezTo>
                  <a:cubicBezTo>
                    <a:pt x="4882" y="7610"/>
                    <a:pt x="7590" y="4903"/>
                    <a:pt x="10728" y="4903"/>
                  </a:cubicBezTo>
                  <a:cubicBezTo>
                    <a:pt x="13990" y="4903"/>
                    <a:pt x="16574" y="7610"/>
                    <a:pt x="16574" y="10749"/>
                  </a:cubicBezTo>
                  <a:cubicBezTo>
                    <a:pt x="16574" y="14010"/>
                    <a:pt x="13990" y="16718"/>
                    <a:pt x="10728" y="167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grpSp>
        <p:nvGrpSpPr>
          <p:cNvPr id="683" name="Group 113"/>
          <p:cNvGrpSpPr/>
          <p:nvPr/>
        </p:nvGrpSpPr>
        <p:grpSpPr>
          <a:xfrm>
            <a:off x="17431729" y="6971711"/>
            <a:ext cx="1460166" cy="1458578"/>
            <a:chOff x="0" y="0"/>
            <a:chExt cx="1460164" cy="1458576"/>
          </a:xfrm>
        </p:grpSpPr>
        <p:sp>
          <p:nvSpPr>
            <p:cNvPr id="681" name="Freeform 2"/>
            <p:cNvSpPr/>
            <p:nvPr/>
          </p:nvSpPr>
          <p:spPr>
            <a:xfrm>
              <a:off x="0" y="0"/>
              <a:ext cx="1460165" cy="145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7"/>
                  </a:moveTo>
                  <a:cubicBezTo>
                    <a:pt x="21600" y="16770"/>
                    <a:pt x="16765" y="21600"/>
                    <a:pt x="10783" y="21600"/>
                  </a:cubicBezTo>
                  <a:cubicBezTo>
                    <a:pt x="4835" y="21600"/>
                    <a:pt x="0" y="16770"/>
                    <a:pt x="0" y="10817"/>
                  </a:cubicBezTo>
                  <a:cubicBezTo>
                    <a:pt x="0" y="4835"/>
                    <a:pt x="4835" y="0"/>
                    <a:pt x="10783" y="0"/>
                  </a:cubicBezTo>
                  <a:cubicBezTo>
                    <a:pt x="16765" y="0"/>
                    <a:pt x="21600" y="4835"/>
                    <a:pt x="21600" y="10817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82" name="Freeform 3"/>
            <p:cNvSpPr/>
            <p:nvPr/>
          </p:nvSpPr>
          <p:spPr>
            <a:xfrm>
              <a:off x="359232" y="230816"/>
              <a:ext cx="738984" cy="995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5" extrusionOk="0">
                  <a:moveTo>
                    <a:pt x="21357" y="7121"/>
                  </a:moveTo>
                  <a:cubicBezTo>
                    <a:pt x="21357" y="1134"/>
                    <a:pt x="14825" y="-285"/>
                    <a:pt x="10267" y="45"/>
                  </a:cubicBezTo>
                  <a:cubicBezTo>
                    <a:pt x="5718" y="375"/>
                    <a:pt x="1751" y="2131"/>
                    <a:pt x="1751" y="5120"/>
                  </a:cubicBezTo>
                  <a:cubicBezTo>
                    <a:pt x="1751" y="8067"/>
                    <a:pt x="1489" y="9063"/>
                    <a:pt x="1489" y="9063"/>
                  </a:cubicBezTo>
                  <a:cubicBezTo>
                    <a:pt x="2322" y="9916"/>
                    <a:pt x="2322" y="9916"/>
                    <a:pt x="2322" y="9916"/>
                  </a:cubicBezTo>
                  <a:cubicBezTo>
                    <a:pt x="2322" y="9916"/>
                    <a:pt x="-243" y="13049"/>
                    <a:pt x="18" y="13479"/>
                  </a:cubicBezTo>
                  <a:cubicBezTo>
                    <a:pt x="212" y="13909"/>
                    <a:pt x="2322" y="14189"/>
                    <a:pt x="2322" y="14189"/>
                  </a:cubicBezTo>
                  <a:cubicBezTo>
                    <a:pt x="2322" y="14189"/>
                    <a:pt x="2515" y="14383"/>
                    <a:pt x="2322" y="16426"/>
                  </a:cubicBezTo>
                  <a:cubicBezTo>
                    <a:pt x="2128" y="18698"/>
                    <a:pt x="4373" y="18799"/>
                    <a:pt x="6038" y="18605"/>
                  </a:cubicBezTo>
                  <a:cubicBezTo>
                    <a:pt x="6812" y="18512"/>
                    <a:pt x="7383" y="18419"/>
                    <a:pt x="7963" y="18326"/>
                  </a:cubicBezTo>
                  <a:cubicBezTo>
                    <a:pt x="8409" y="21315"/>
                    <a:pt x="8409" y="21315"/>
                    <a:pt x="8409" y="21315"/>
                  </a:cubicBezTo>
                  <a:cubicBezTo>
                    <a:pt x="19692" y="21315"/>
                    <a:pt x="19692" y="21315"/>
                    <a:pt x="19692" y="21315"/>
                  </a:cubicBezTo>
                  <a:cubicBezTo>
                    <a:pt x="18028" y="14949"/>
                    <a:pt x="18028" y="14949"/>
                    <a:pt x="18028" y="14949"/>
                  </a:cubicBezTo>
                  <a:cubicBezTo>
                    <a:pt x="18734" y="12906"/>
                    <a:pt x="21357" y="11673"/>
                    <a:pt x="21357" y="7121"/>
                  </a:cubicBezTo>
                  <a:close/>
                  <a:moveTo>
                    <a:pt x="8863" y="9637"/>
                  </a:moveTo>
                  <a:cubicBezTo>
                    <a:pt x="12705" y="6260"/>
                    <a:pt x="12705" y="6260"/>
                    <a:pt x="12705" y="6260"/>
                  </a:cubicBezTo>
                  <a:cubicBezTo>
                    <a:pt x="4634" y="6260"/>
                    <a:pt x="4634" y="6260"/>
                    <a:pt x="4634" y="6260"/>
                  </a:cubicBezTo>
                  <a:cubicBezTo>
                    <a:pt x="13799" y="1894"/>
                    <a:pt x="13799" y="1894"/>
                    <a:pt x="13799" y="1894"/>
                  </a:cubicBezTo>
                  <a:cubicBezTo>
                    <a:pt x="10083" y="5077"/>
                    <a:pt x="10083" y="5077"/>
                    <a:pt x="10083" y="5077"/>
                  </a:cubicBezTo>
                  <a:cubicBezTo>
                    <a:pt x="17960" y="5077"/>
                    <a:pt x="17960" y="5077"/>
                    <a:pt x="17960" y="5077"/>
                  </a:cubicBezTo>
                  <a:lnTo>
                    <a:pt x="8863" y="96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roup 42"/>
          <p:cNvGrpSpPr/>
          <p:nvPr/>
        </p:nvGrpSpPr>
        <p:grpSpPr>
          <a:xfrm>
            <a:off x="11867844" y="5846943"/>
            <a:ext cx="3896116" cy="1376857"/>
            <a:chOff x="0" y="184150"/>
            <a:chExt cx="3896114" cy="1376856"/>
          </a:xfrm>
        </p:grpSpPr>
        <p:sp>
          <p:nvSpPr>
            <p:cNvPr id="68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GPU Support</a:t>
              </a:r>
            </a:p>
          </p:txBody>
        </p:sp>
        <p:sp>
          <p:nvSpPr>
            <p:cNvPr id="686" name="Title 20"/>
            <p:cNvSpPr/>
            <p:nvPr/>
          </p:nvSpPr>
          <p:spPr>
            <a:xfrm>
              <a:off x="1587" y="645318"/>
              <a:ext cx="3894528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/>
            <a:p>
              <a:pPr defTabSz="457200">
                <a:lnSpc>
                  <a:spcPct val="130000"/>
                </a:lnSpc>
                <a:defRPr sz="2400"/>
              </a:pPr>
              <a:r>
                <a:t>Alpha since 1.6</a:t>
              </a:r>
            </a:p>
            <a:p>
              <a:pPr defTabSz="457200">
                <a:lnSpc>
                  <a:spcPct val="130000"/>
                </a:lnSpc>
                <a:defRPr sz="2400"/>
              </a:pPr>
              <a:r>
                <a:t>(experimental before)</a:t>
              </a:r>
            </a:p>
          </p:txBody>
        </p:sp>
      </p:grpSp>
      <p:sp>
        <p:nvSpPr>
          <p:cNvPr id="688" name="Oval 45"/>
          <p:cNvSpPr/>
          <p:nvPr/>
        </p:nvSpPr>
        <p:spPr>
          <a:xfrm>
            <a:off x="10966144" y="5789793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1" name="Group 46"/>
          <p:cNvGrpSpPr/>
          <p:nvPr/>
        </p:nvGrpSpPr>
        <p:grpSpPr>
          <a:xfrm>
            <a:off x="11747251" y="8097057"/>
            <a:ext cx="3950463" cy="1376858"/>
            <a:chOff x="0" y="184150"/>
            <a:chExt cx="3950461" cy="1376856"/>
          </a:xfrm>
        </p:grpSpPr>
        <p:sp>
          <p:nvSpPr>
            <p:cNvPr id="689" name="Title 20"/>
            <p:cNvSpPr/>
            <p:nvPr/>
          </p:nvSpPr>
          <p:spPr>
            <a:xfrm>
              <a:off x="0" y="184150"/>
              <a:ext cx="3950462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Huge Community </a:t>
              </a:r>
            </a:p>
          </p:txBody>
        </p:sp>
        <p:sp>
          <p:nvSpPr>
            <p:cNvPr id="690" name="Title 20"/>
            <p:cNvSpPr/>
            <p:nvPr/>
          </p:nvSpPr>
          <p:spPr>
            <a:xfrm>
              <a:off x="1587" y="645318"/>
              <a:ext cx="3162300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One of the fastest growing community</a:t>
              </a:r>
            </a:p>
          </p:txBody>
        </p:sp>
      </p:grpSp>
      <p:sp>
        <p:nvSpPr>
          <p:cNvPr id="692" name="Oval 49"/>
          <p:cNvSpPr/>
          <p:nvPr/>
        </p:nvSpPr>
        <p:spPr>
          <a:xfrm>
            <a:off x="10845551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5" name="Group 50"/>
          <p:cNvGrpSpPr/>
          <p:nvPr/>
        </p:nvGrpSpPr>
        <p:grpSpPr>
          <a:xfrm>
            <a:off x="11891963" y="10455562"/>
            <a:ext cx="3931540" cy="1376858"/>
            <a:chOff x="0" y="184150"/>
            <a:chExt cx="3931539" cy="1376856"/>
          </a:xfrm>
        </p:grpSpPr>
        <p:sp>
          <p:nvSpPr>
            <p:cNvPr id="693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Auto Scaling</a:t>
              </a:r>
            </a:p>
          </p:txBody>
        </p:sp>
        <p:sp>
          <p:nvSpPr>
            <p:cNvPr id="694" name="Title 20"/>
            <p:cNvSpPr/>
            <p:nvPr/>
          </p:nvSpPr>
          <p:spPr>
            <a:xfrm>
              <a:off x="1587" y="645318"/>
              <a:ext cx="3929953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Build in Auto Scaling Feature based on Ultitisation</a:t>
              </a:r>
            </a:p>
          </p:txBody>
        </p:sp>
      </p:grpSp>
      <p:sp>
        <p:nvSpPr>
          <p:cNvPr id="696" name="Oval 53"/>
          <p:cNvSpPr/>
          <p:nvPr/>
        </p:nvSpPr>
        <p:spPr>
          <a:xfrm>
            <a:off x="1094202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9" name="Group 23"/>
          <p:cNvGrpSpPr/>
          <p:nvPr/>
        </p:nvGrpSpPr>
        <p:grpSpPr>
          <a:xfrm>
            <a:off x="16983386" y="5846943"/>
            <a:ext cx="4255912" cy="1656103"/>
            <a:chOff x="0" y="164347"/>
            <a:chExt cx="4255910" cy="1656101"/>
          </a:xfrm>
        </p:grpSpPr>
        <p:sp>
          <p:nvSpPr>
            <p:cNvPr id="697" name="Title 20"/>
            <p:cNvSpPr/>
            <p:nvPr/>
          </p:nvSpPr>
          <p:spPr>
            <a:xfrm>
              <a:off x="0" y="164347"/>
              <a:ext cx="4255911" cy="48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11479">
                <a:defRPr sz="3239"/>
              </a:lvl1pPr>
            </a:lstStyle>
            <a:p>
              <a:r>
                <a:t>Developer friendly API</a:t>
              </a:r>
            </a:p>
          </p:txBody>
        </p:sp>
        <p:sp>
          <p:nvSpPr>
            <p:cNvPr id="698" name="Title 20"/>
            <p:cNvSpPr/>
            <p:nvPr/>
          </p:nvSpPr>
          <p:spPr>
            <a:xfrm>
              <a:off x="1416" y="575924"/>
              <a:ext cx="2822247" cy="124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02336">
                <a:lnSpc>
                  <a:spcPct val="130000"/>
                </a:lnSpc>
                <a:defRPr sz="2112"/>
              </a:lvl1pPr>
            </a:lstStyle>
            <a:p>
              <a:r>
                <a:t>Quick deployments through simple and flexible API.</a:t>
              </a:r>
            </a:p>
          </p:txBody>
        </p:sp>
      </p:grpSp>
      <p:sp>
        <p:nvSpPr>
          <p:cNvPr id="700" name="Oval 26"/>
          <p:cNvSpPr/>
          <p:nvPr/>
        </p:nvSpPr>
        <p:spPr>
          <a:xfrm>
            <a:off x="16090593" y="6036012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3" name="Group 27"/>
          <p:cNvGrpSpPr/>
          <p:nvPr/>
        </p:nvGrpSpPr>
        <p:grpSpPr>
          <a:xfrm>
            <a:off x="16871700" y="8097057"/>
            <a:ext cx="4469312" cy="1855648"/>
            <a:chOff x="0" y="184150"/>
            <a:chExt cx="4469311" cy="1855646"/>
          </a:xfrm>
        </p:grpSpPr>
        <p:sp>
          <p:nvSpPr>
            <p:cNvPr id="701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Open Source</a:t>
              </a:r>
            </a:p>
          </p:txBody>
        </p:sp>
        <p:sp>
          <p:nvSpPr>
            <p:cNvPr id="702" name="Title 20"/>
            <p:cNvSpPr/>
            <p:nvPr/>
          </p:nvSpPr>
          <p:spPr>
            <a:xfrm>
              <a:off x="1587" y="645318"/>
              <a:ext cx="4467725" cy="139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Open Sourced by Google, now member of Cloud Computing Foundation.</a:t>
              </a:r>
            </a:p>
          </p:txBody>
        </p:sp>
      </p:grpSp>
      <p:sp>
        <p:nvSpPr>
          <p:cNvPr id="704" name="Oval 30"/>
          <p:cNvSpPr/>
          <p:nvPr/>
        </p:nvSpPr>
        <p:spPr>
          <a:xfrm>
            <a:off x="15970000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7" name="Group 31"/>
          <p:cNvGrpSpPr/>
          <p:nvPr/>
        </p:nvGrpSpPr>
        <p:grpSpPr>
          <a:xfrm>
            <a:off x="16968175" y="10571132"/>
            <a:ext cx="4222095" cy="898068"/>
            <a:chOff x="0" y="184150"/>
            <a:chExt cx="4222094" cy="898066"/>
          </a:xfrm>
        </p:grpSpPr>
        <p:sp>
          <p:nvSpPr>
            <p:cNvPr id="70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Bin Packing</a:t>
              </a:r>
            </a:p>
          </p:txBody>
        </p:sp>
        <p:sp>
          <p:nvSpPr>
            <p:cNvPr id="706" name="Title 20"/>
            <p:cNvSpPr/>
            <p:nvPr/>
          </p:nvSpPr>
          <p:spPr>
            <a:xfrm>
              <a:off x="1587" y="645318"/>
              <a:ext cx="4220508" cy="43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850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Efficient resource utilisation </a:t>
              </a:r>
            </a:p>
          </p:txBody>
        </p:sp>
      </p:grpSp>
      <p:sp>
        <p:nvSpPr>
          <p:cNvPr id="708" name="Oval 34"/>
          <p:cNvSpPr/>
          <p:nvPr/>
        </p:nvSpPr>
        <p:spPr>
          <a:xfrm>
            <a:off x="1606647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09" name="TextBox 61"/>
          <p:cNvSpPr/>
          <p:nvPr/>
        </p:nvSpPr>
        <p:spPr>
          <a:xfrm>
            <a:off x="10966144" y="4390293"/>
            <a:ext cx="107137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Kubernetes is a the leading Container Orchestration.</a:t>
            </a:r>
          </a:p>
        </p:txBody>
      </p:sp>
      <p:sp>
        <p:nvSpPr>
          <p:cNvPr id="71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5744" y="12796094"/>
            <a:ext cx="2801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711" name="Freeform 100"/>
          <p:cNvSpPr/>
          <p:nvPr/>
        </p:nvSpPr>
        <p:spPr>
          <a:xfrm>
            <a:off x="11128402" y="59761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Freeform 102"/>
          <p:cNvSpPr/>
          <p:nvPr/>
        </p:nvSpPr>
        <p:spPr>
          <a:xfrm>
            <a:off x="11157962" y="10717107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3" name="Freeform 104"/>
          <p:cNvSpPr/>
          <p:nvPr/>
        </p:nvSpPr>
        <p:spPr>
          <a:xfrm>
            <a:off x="16263602" y="62228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4" name="Freeform 106"/>
          <p:cNvSpPr/>
          <p:nvPr/>
        </p:nvSpPr>
        <p:spPr>
          <a:xfrm>
            <a:off x="16260506" y="10668601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5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16" name="Kubernetes"/>
          <p:cNvSpPr>
            <a:spLocks noGrp="1"/>
          </p:cNvSpPr>
          <p:nvPr>
            <p:ph type="title"/>
          </p:nvPr>
        </p:nvSpPr>
        <p:spPr>
          <a:xfrm>
            <a:off x="1158689" y="1016808"/>
            <a:ext cx="21822238" cy="1095376"/>
          </a:xfrm>
          <a:prstGeom prst="rect">
            <a:avLst/>
          </a:prstGeom>
        </p:spPr>
        <p:txBody>
          <a:bodyPr/>
          <a:lstStyle>
            <a:lvl1pPr defTabSz="1828433">
              <a:defRPr sz="7200"/>
            </a:lvl1pPr>
          </a:lstStyle>
          <a:p>
            <a:r>
              <a:t>Kubernetes</a:t>
            </a:r>
          </a:p>
        </p:txBody>
      </p:sp>
      <p:sp>
        <p:nvSpPr>
          <p:cNvPr id="717" name="Freeform 103"/>
          <p:cNvSpPr/>
          <p:nvPr/>
        </p:nvSpPr>
        <p:spPr>
          <a:xfrm>
            <a:off x="11025269" y="8233305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8" name="Freeform 103"/>
          <p:cNvSpPr/>
          <p:nvPr/>
        </p:nvSpPr>
        <p:spPr>
          <a:xfrm>
            <a:off x="16136329" y="8198160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19" name="kubernetes.png" descr="kubern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002" y="452305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8"/>
          <p:cNvSpPr/>
          <p:nvPr/>
        </p:nvSpPr>
        <p:spPr>
          <a:xfrm>
            <a:off x="2723052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Pods</a:t>
            </a:r>
          </a:p>
        </p:txBody>
      </p:sp>
      <p:sp>
        <p:nvSpPr>
          <p:cNvPr id="722" name="TextBox 9"/>
          <p:cNvSpPr/>
          <p:nvPr/>
        </p:nvSpPr>
        <p:spPr>
          <a:xfrm>
            <a:off x="2723044" y="6428114"/>
            <a:ext cx="3609305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Pods can be 1 or more Container grouped together, smallest scheduling Unit..</a:t>
            </a:r>
          </a:p>
        </p:txBody>
      </p:sp>
      <p:sp>
        <p:nvSpPr>
          <p:cNvPr id="723" name="TextBox 13"/>
          <p:cNvSpPr/>
          <p:nvPr/>
        </p:nvSpPr>
        <p:spPr>
          <a:xfrm>
            <a:off x="7164370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API First</a:t>
            </a:r>
          </a:p>
        </p:txBody>
      </p:sp>
      <p:sp>
        <p:nvSpPr>
          <p:cNvPr id="724" name="TextBox 18"/>
          <p:cNvSpPr/>
          <p:nvPr/>
        </p:nvSpPr>
        <p:spPr>
          <a:xfrm>
            <a:off x="12162989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Deployments</a:t>
            </a:r>
          </a:p>
        </p:txBody>
      </p:sp>
      <p:sp>
        <p:nvSpPr>
          <p:cNvPr id="725" name="TextBox 21"/>
          <p:cNvSpPr/>
          <p:nvPr/>
        </p:nvSpPr>
        <p:spPr>
          <a:xfrm>
            <a:off x="17161608" y="5620861"/>
            <a:ext cx="39237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Service Discovery</a:t>
            </a:r>
          </a:p>
        </p:txBody>
      </p:sp>
      <p:sp>
        <p:nvSpPr>
          <p:cNvPr id="726" name="TextBox 32"/>
          <p:cNvSpPr/>
          <p:nvPr/>
        </p:nvSpPr>
        <p:spPr>
          <a:xfrm>
            <a:off x="7119749" y="6462383"/>
            <a:ext cx="4255832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Everything is a Object inside the Rest API. Declarative Configuration with YAML files.</a:t>
            </a:r>
          </a:p>
        </p:txBody>
      </p:sp>
      <p:sp>
        <p:nvSpPr>
          <p:cNvPr id="727" name="TextBox 33"/>
          <p:cNvSpPr/>
          <p:nvPr/>
        </p:nvSpPr>
        <p:spPr>
          <a:xfrm>
            <a:off x="12162980" y="6428114"/>
            <a:ext cx="3923774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Higher Level Abstraction to say run Pod X Times.</a:t>
            </a:r>
          </a:p>
        </p:txBody>
      </p:sp>
      <p:sp>
        <p:nvSpPr>
          <p:cNvPr id="728" name="TextBox 34"/>
          <p:cNvSpPr/>
          <p:nvPr/>
        </p:nvSpPr>
        <p:spPr>
          <a:xfrm>
            <a:off x="17206213" y="6444092"/>
            <a:ext cx="4457227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Services are used to make Pods discovery each other.</a:t>
            </a:r>
          </a:p>
        </p:txBody>
      </p:sp>
      <p:sp>
        <p:nvSpPr>
          <p:cNvPr id="729" name="Kubernetes in 30 Second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in 30 Seconds </a:t>
            </a:r>
          </a:p>
        </p:txBody>
      </p:sp>
      <p:sp>
        <p:nvSpPr>
          <p:cNvPr id="73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731" name="Freeform 32"/>
          <p:cNvSpPr/>
          <p:nvPr/>
        </p:nvSpPr>
        <p:spPr>
          <a:xfrm>
            <a:off x="2696442" y="4831351"/>
            <a:ext cx="527958" cy="528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3" h="21339" extrusionOk="0">
                <a:moveTo>
                  <a:pt x="21276" y="3886"/>
                </a:moveTo>
                <a:cubicBezTo>
                  <a:pt x="21427" y="4792"/>
                  <a:pt x="21215" y="5668"/>
                  <a:pt x="20640" y="6242"/>
                </a:cubicBezTo>
                <a:lnTo>
                  <a:pt x="7299" y="19595"/>
                </a:lnTo>
                <a:cubicBezTo>
                  <a:pt x="7148" y="19746"/>
                  <a:pt x="6997" y="19837"/>
                  <a:pt x="6815" y="19837"/>
                </a:cubicBezTo>
                <a:lnTo>
                  <a:pt x="1249" y="21317"/>
                </a:lnTo>
                <a:cubicBezTo>
                  <a:pt x="523" y="21468"/>
                  <a:pt x="-173" y="20803"/>
                  <a:pt x="39" y="20109"/>
                </a:cubicBezTo>
                <a:lnTo>
                  <a:pt x="1430" y="14520"/>
                </a:lnTo>
                <a:cubicBezTo>
                  <a:pt x="1491" y="14338"/>
                  <a:pt x="1582" y="14127"/>
                  <a:pt x="1733" y="13976"/>
                </a:cubicBezTo>
                <a:lnTo>
                  <a:pt x="15074" y="684"/>
                </a:lnTo>
                <a:cubicBezTo>
                  <a:pt x="15649" y="79"/>
                  <a:pt x="16466" y="-132"/>
                  <a:pt x="17403" y="79"/>
                </a:cubicBezTo>
                <a:cubicBezTo>
                  <a:pt x="19249" y="412"/>
                  <a:pt x="20943" y="2104"/>
                  <a:pt x="21276" y="3886"/>
                </a:cubicBezTo>
                <a:close/>
                <a:moveTo>
                  <a:pt x="1188" y="20109"/>
                </a:moveTo>
                <a:lnTo>
                  <a:pt x="6089" y="18870"/>
                </a:lnTo>
                <a:cubicBezTo>
                  <a:pt x="5484" y="17269"/>
                  <a:pt x="4032" y="15819"/>
                  <a:pt x="2398" y="15245"/>
                </a:cubicBezTo>
                <a:lnTo>
                  <a:pt x="1188" y="20109"/>
                </a:lnTo>
                <a:close/>
                <a:moveTo>
                  <a:pt x="13803" y="3554"/>
                </a:moveTo>
                <a:lnTo>
                  <a:pt x="3064" y="14278"/>
                </a:lnTo>
                <a:cubicBezTo>
                  <a:pt x="4819" y="14943"/>
                  <a:pt x="6331" y="16453"/>
                  <a:pt x="7057" y="18236"/>
                </a:cubicBezTo>
                <a:lnTo>
                  <a:pt x="17797" y="7451"/>
                </a:lnTo>
                <a:cubicBezTo>
                  <a:pt x="17192" y="5668"/>
                  <a:pt x="15619" y="4067"/>
                  <a:pt x="13803" y="3554"/>
                </a:cubicBezTo>
                <a:close/>
                <a:moveTo>
                  <a:pt x="15891" y="1530"/>
                </a:moveTo>
                <a:lnTo>
                  <a:pt x="14741" y="2617"/>
                </a:lnTo>
                <a:cubicBezTo>
                  <a:pt x="16435" y="3342"/>
                  <a:pt x="17918" y="4853"/>
                  <a:pt x="18644" y="6605"/>
                </a:cubicBezTo>
                <a:lnTo>
                  <a:pt x="19824" y="5427"/>
                </a:lnTo>
                <a:cubicBezTo>
                  <a:pt x="20096" y="5155"/>
                  <a:pt x="20217" y="4671"/>
                  <a:pt x="20096" y="4128"/>
                </a:cubicBezTo>
                <a:cubicBezTo>
                  <a:pt x="19854" y="2768"/>
                  <a:pt x="18553" y="1409"/>
                  <a:pt x="17192" y="1167"/>
                </a:cubicBezTo>
                <a:cubicBezTo>
                  <a:pt x="16677" y="1076"/>
                  <a:pt x="16133" y="1167"/>
                  <a:pt x="15891" y="1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2" name="Freeform 33"/>
          <p:cNvSpPr/>
          <p:nvPr/>
        </p:nvSpPr>
        <p:spPr>
          <a:xfrm>
            <a:off x="7200870" y="4865620"/>
            <a:ext cx="558497" cy="45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4" h="20896" extrusionOk="0">
                <a:moveTo>
                  <a:pt x="10098" y="20610"/>
                </a:moveTo>
                <a:lnTo>
                  <a:pt x="4482" y="15244"/>
                </a:lnTo>
                <a:lnTo>
                  <a:pt x="945" y="15244"/>
                </a:lnTo>
                <a:cubicBezTo>
                  <a:pt x="432" y="15244"/>
                  <a:pt x="0" y="14697"/>
                  <a:pt x="0" y="14048"/>
                </a:cubicBezTo>
                <a:lnTo>
                  <a:pt x="0" y="6836"/>
                </a:lnTo>
                <a:cubicBezTo>
                  <a:pt x="0" y="6153"/>
                  <a:pt x="432" y="5674"/>
                  <a:pt x="945" y="5674"/>
                </a:cubicBezTo>
                <a:lnTo>
                  <a:pt x="4482" y="5674"/>
                </a:lnTo>
                <a:lnTo>
                  <a:pt x="10206" y="206"/>
                </a:lnTo>
                <a:cubicBezTo>
                  <a:pt x="10800" y="-341"/>
                  <a:pt x="11664" y="274"/>
                  <a:pt x="11664" y="1197"/>
                </a:cubicBezTo>
                <a:lnTo>
                  <a:pt x="11664" y="19653"/>
                </a:lnTo>
                <a:cubicBezTo>
                  <a:pt x="11664" y="20746"/>
                  <a:pt x="10800" y="21259"/>
                  <a:pt x="10098" y="20610"/>
                </a:cubicBezTo>
                <a:close/>
                <a:moveTo>
                  <a:pt x="4833" y="13911"/>
                </a:moveTo>
                <a:lnTo>
                  <a:pt x="10665" y="19516"/>
                </a:lnTo>
                <a:lnTo>
                  <a:pt x="10665" y="1402"/>
                </a:lnTo>
                <a:lnTo>
                  <a:pt x="4833" y="6939"/>
                </a:lnTo>
                <a:lnTo>
                  <a:pt x="1053" y="6939"/>
                </a:lnTo>
                <a:lnTo>
                  <a:pt x="1053" y="13911"/>
                </a:lnTo>
                <a:lnTo>
                  <a:pt x="4833" y="13911"/>
                </a:lnTo>
                <a:close/>
                <a:moveTo>
                  <a:pt x="13473" y="13706"/>
                </a:moveTo>
                <a:cubicBezTo>
                  <a:pt x="16416" y="13091"/>
                  <a:pt x="16416" y="7759"/>
                  <a:pt x="13473" y="7144"/>
                </a:cubicBezTo>
                <a:cubicBezTo>
                  <a:pt x="13257" y="7110"/>
                  <a:pt x="13230" y="7041"/>
                  <a:pt x="13257" y="6768"/>
                </a:cubicBezTo>
                <a:lnTo>
                  <a:pt x="13311" y="6153"/>
                </a:lnTo>
                <a:cubicBezTo>
                  <a:pt x="13338" y="5879"/>
                  <a:pt x="13446" y="5845"/>
                  <a:pt x="13662" y="5879"/>
                </a:cubicBezTo>
                <a:cubicBezTo>
                  <a:pt x="17712" y="6700"/>
                  <a:pt x="17712" y="14184"/>
                  <a:pt x="13662" y="15005"/>
                </a:cubicBezTo>
                <a:cubicBezTo>
                  <a:pt x="13446" y="15073"/>
                  <a:pt x="13338" y="14970"/>
                  <a:pt x="13311" y="14697"/>
                </a:cubicBezTo>
                <a:lnTo>
                  <a:pt x="13257" y="14150"/>
                </a:lnTo>
                <a:cubicBezTo>
                  <a:pt x="13230" y="13877"/>
                  <a:pt x="13257" y="13774"/>
                  <a:pt x="13473" y="13706"/>
                </a:cubicBezTo>
                <a:close/>
                <a:moveTo>
                  <a:pt x="14958" y="18012"/>
                </a:moveTo>
                <a:lnTo>
                  <a:pt x="15120" y="18559"/>
                </a:lnTo>
                <a:cubicBezTo>
                  <a:pt x="15201" y="18832"/>
                  <a:pt x="15282" y="18832"/>
                  <a:pt x="15498" y="18798"/>
                </a:cubicBezTo>
                <a:cubicBezTo>
                  <a:pt x="21600" y="15962"/>
                  <a:pt x="21600" y="4922"/>
                  <a:pt x="15498" y="2051"/>
                </a:cubicBezTo>
                <a:cubicBezTo>
                  <a:pt x="15282" y="2017"/>
                  <a:pt x="15201" y="2017"/>
                  <a:pt x="15120" y="2291"/>
                </a:cubicBezTo>
                <a:lnTo>
                  <a:pt x="14958" y="2837"/>
                </a:lnTo>
                <a:cubicBezTo>
                  <a:pt x="14904" y="3111"/>
                  <a:pt x="14958" y="3213"/>
                  <a:pt x="15120" y="3316"/>
                </a:cubicBezTo>
                <a:cubicBezTo>
                  <a:pt x="20331" y="5743"/>
                  <a:pt x="20331" y="15175"/>
                  <a:pt x="15120" y="17602"/>
                </a:cubicBezTo>
                <a:cubicBezTo>
                  <a:pt x="14958" y="17705"/>
                  <a:pt x="14904" y="17807"/>
                  <a:pt x="14958" y="180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3" name="Freeform 34"/>
          <p:cNvSpPr/>
          <p:nvPr/>
        </p:nvSpPr>
        <p:spPr>
          <a:xfrm>
            <a:off x="12261774" y="4838037"/>
            <a:ext cx="517551" cy="514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6" h="21600" extrusionOk="0">
                <a:moveTo>
                  <a:pt x="2872" y="3108"/>
                </a:moveTo>
                <a:cubicBezTo>
                  <a:pt x="4786" y="1067"/>
                  <a:pt x="7357" y="0"/>
                  <a:pt x="9872" y="0"/>
                </a:cubicBezTo>
                <a:cubicBezTo>
                  <a:pt x="12386" y="0"/>
                  <a:pt x="14900" y="1067"/>
                  <a:pt x="16814" y="3108"/>
                </a:cubicBezTo>
                <a:cubicBezTo>
                  <a:pt x="20643" y="7315"/>
                  <a:pt x="20643" y="14253"/>
                  <a:pt x="16814" y="18429"/>
                </a:cubicBezTo>
                <a:cubicBezTo>
                  <a:pt x="14900" y="20533"/>
                  <a:pt x="12386" y="21600"/>
                  <a:pt x="9814" y="21600"/>
                </a:cubicBezTo>
                <a:cubicBezTo>
                  <a:pt x="7300" y="21600"/>
                  <a:pt x="4786" y="20533"/>
                  <a:pt x="2872" y="18429"/>
                </a:cubicBezTo>
                <a:cubicBezTo>
                  <a:pt x="-957" y="14253"/>
                  <a:pt x="-957" y="7315"/>
                  <a:pt x="2872" y="3108"/>
                </a:cubicBezTo>
                <a:close/>
                <a:moveTo>
                  <a:pt x="1643" y="14222"/>
                </a:moveTo>
                <a:cubicBezTo>
                  <a:pt x="2557" y="13814"/>
                  <a:pt x="3500" y="13469"/>
                  <a:pt x="4472" y="13217"/>
                </a:cubicBezTo>
                <a:cubicBezTo>
                  <a:pt x="4300" y="11585"/>
                  <a:pt x="4300" y="9952"/>
                  <a:pt x="4472" y="8383"/>
                </a:cubicBezTo>
                <a:cubicBezTo>
                  <a:pt x="3500" y="8131"/>
                  <a:pt x="2557" y="7786"/>
                  <a:pt x="1643" y="7378"/>
                </a:cubicBezTo>
                <a:cubicBezTo>
                  <a:pt x="900" y="9544"/>
                  <a:pt x="900" y="11993"/>
                  <a:pt x="1643" y="14222"/>
                </a:cubicBezTo>
                <a:close/>
                <a:moveTo>
                  <a:pt x="2100" y="6279"/>
                </a:moveTo>
                <a:cubicBezTo>
                  <a:pt x="2929" y="6624"/>
                  <a:pt x="3786" y="6938"/>
                  <a:pt x="4614" y="7190"/>
                </a:cubicBezTo>
                <a:cubicBezTo>
                  <a:pt x="4986" y="5055"/>
                  <a:pt x="5614" y="3171"/>
                  <a:pt x="6557" y="1852"/>
                </a:cubicBezTo>
                <a:cubicBezTo>
                  <a:pt x="4643" y="2669"/>
                  <a:pt x="3043" y="4270"/>
                  <a:pt x="2100" y="6279"/>
                </a:cubicBezTo>
                <a:close/>
                <a:moveTo>
                  <a:pt x="4614" y="14410"/>
                </a:moveTo>
                <a:cubicBezTo>
                  <a:pt x="3786" y="14662"/>
                  <a:pt x="2929" y="14976"/>
                  <a:pt x="2100" y="15321"/>
                </a:cubicBezTo>
                <a:cubicBezTo>
                  <a:pt x="3043" y="17267"/>
                  <a:pt x="4643" y="18869"/>
                  <a:pt x="6557" y="19716"/>
                </a:cubicBezTo>
                <a:cubicBezTo>
                  <a:pt x="5614" y="18366"/>
                  <a:pt x="4986" y="16514"/>
                  <a:pt x="4614" y="14410"/>
                </a:cubicBezTo>
                <a:close/>
                <a:moveTo>
                  <a:pt x="5529" y="12966"/>
                </a:moveTo>
                <a:cubicBezTo>
                  <a:pt x="6786" y="12652"/>
                  <a:pt x="8043" y="12495"/>
                  <a:pt x="9272" y="12464"/>
                </a:cubicBezTo>
                <a:lnTo>
                  <a:pt x="9272" y="9073"/>
                </a:lnTo>
                <a:cubicBezTo>
                  <a:pt x="8043" y="9042"/>
                  <a:pt x="6786" y="8948"/>
                  <a:pt x="5529" y="8634"/>
                </a:cubicBezTo>
                <a:cubicBezTo>
                  <a:pt x="5386" y="10047"/>
                  <a:pt x="5386" y="11553"/>
                  <a:pt x="5529" y="12966"/>
                </a:cubicBezTo>
                <a:close/>
                <a:moveTo>
                  <a:pt x="5643" y="7472"/>
                </a:moveTo>
                <a:cubicBezTo>
                  <a:pt x="6900" y="7723"/>
                  <a:pt x="8072" y="7880"/>
                  <a:pt x="9272" y="7943"/>
                </a:cubicBezTo>
                <a:lnTo>
                  <a:pt x="9272" y="1193"/>
                </a:lnTo>
                <a:cubicBezTo>
                  <a:pt x="7386" y="1664"/>
                  <a:pt x="6157" y="4270"/>
                  <a:pt x="5643" y="7472"/>
                </a:cubicBezTo>
                <a:close/>
                <a:moveTo>
                  <a:pt x="9272" y="20344"/>
                </a:moveTo>
                <a:lnTo>
                  <a:pt x="9272" y="13657"/>
                </a:lnTo>
                <a:cubicBezTo>
                  <a:pt x="8072" y="13720"/>
                  <a:pt x="6900" y="13845"/>
                  <a:pt x="5643" y="14097"/>
                </a:cubicBezTo>
                <a:cubicBezTo>
                  <a:pt x="6157" y="17330"/>
                  <a:pt x="7357" y="19936"/>
                  <a:pt x="9272" y="20344"/>
                </a:cubicBezTo>
                <a:close/>
                <a:moveTo>
                  <a:pt x="10357" y="1193"/>
                </a:moveTo>
                <a:lnTo>
                  <a:pt x="10357" y="7943"/>
                </a:lnTo>
                <a:cubicBezTo>
                  <a:pt x="11586" y="7880"/>
                  <a:pt x="12786" y="7723"/>
                  <a:pt x="13986" y="7472"/>
                </a:cubicBezTo>
                <a:cubicBezTo>
                  <a:pt x="13529" y="4270"/>
                  <a:pt x="12272" y="1664"/>
                  <a:pt x="10357" y="1193"/>
                </a:cubicBezTo>
                <a:close/>
                <a:moveTo>
                  <a:pt x="10357" y="9073"/>
                </a:moveTo>
                <a:lnTo>
                  <a:pt x="10357" y="12464"/>
                </a:lnTo>
                <a:cubicBezTo>
                  <a:pt x="11643" y="12495"/>
                  <a:pt x="12872" y="12652"/>
                  <a:pt x="14157" y="12966"/>
                </a:cubicBezTo>
                <a:cubicBezTo>
                  <a:pt x="14300" y="11553"/>
                  <a:pt x="14300" y="10047"/>
                  <a:pt x="14157" y="8634"/>
                </a:cubicBezTo>
                <a:cubicBezTo>
                  <a:pt x="12872" y="8948"/>
                  <a:pt x="11643" y="9042"/>
                  <a:pt x="10357" y="9073"/>
                </a:cubicBezTo>
                <a:close/>
                <a:moveTo>
                  <a:pt x="14014" y="14097"/>
                </a:moveTo>
                <a:cubicBezTo>
                  <a:pt x="12786" y="13845"/>
                  <a:pt x="11586" y="13720"/>
                  <a:pt x="10357" y="13657"/>
                </a:cubicBezTo>
                <a:lnTo>
                  <a:pt x="10357" y="20344"/>
                </a:lnTo>
                <a:cubicBezTo>
                  <a:pt x="12272" y="19936"/>
                  <a:pt x="13529" y="17330"/>
                  <a:pt x="14014" y="14097"/>
                </a:cubicBezTo>
                <a:close/>
                <a:moveTo>
                  <a:pt x="15014" y="7190"/>
                </a:moveTo>
                <a:cubicBezTo>
                  <a:pt x="15900" y="6938"/>
                  <a:pt x="16729" y="6624"/>
                  <a:pt x="17586" y="6279"/>
                </a:cubicBezTo>
                <a:cubicBezTo>
                  <a:pt x="16614" y="4270"/>
                  <a:pt x="15014" y="2669"/>
                  <a:pt x="13100" y="1852"/>
                </a:cubicBezTo>
                <a:cubicBezTo>
                  <a:pt x="14072" y="3171"/>
                  <a:pt x="14700" y="5055"/>
                  <a:pt x="15014" y="7190"/>
                </a:cubicBezTo>
                <a:close/>
                <a:moveTo>
                  <a:pt x="17586" y="15321"/>
                </a:moveTo>
                <a:cubicBezTo>
                  <a:pt x="16729" y="14976"/>
                  <a:pt x="15900" y="14662"/>
                  <a:pt x="15014" y="14410"/>
                </a:cubicBezTo>
                <a:cubicBezTo>
                  <a:pt x="14700" y="16514"/>
                  <a:pt x="14072" y="18366"/>
                  <a:pt x="13100" y="19716"/>
                </a:cubicBezTo>
                <a:cubicBezTo>
                  <a:pt x="15014" y="18869"/>
                  <a:pt x="16614" y="17267"/>
                  <a:pt x="17586" y="15321"/>
                </a:cubicBezTo>
                <a:close/>
                <a:moveTo>
                  <a:pt x="15214" y="13217"/>
                </a:moveTo>
                <a:cubicBezTo>
                  <a:pt x="16129" y="13469"/>
                  <a:pt x="17072" y="13814"/>
                  <a:pt x="18043" y="14222"/>
                </a:cubicBezTo>
                <a:cubicBezTo>
                  <a:pt x="18786" y="11993"/>
                  <a:pt x="18786" y="9544"/>
                  <a:pt x="17986" y="7378"/>
                </a:cubicBezTo>
                <a:cubicBezTo>
                  <a:pt x="17072" y="7786"/>
                  <a:pt x="16129" y="8131"/>
                  <a:pt x="15214" y="8383"/>
                </a:cubicBezTo>
                <a:cubicBezTo>
                  <a:pt x="15357" y="9952"/>
                  <a:pt x="15357" y="11585"/>
                  <a:pt x="15214" y="1321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4" name="TextBox 17"/>
          <p:cNvSpPr/>
          <p:nvPr/>
        </p:nvSpPr>
        <p:spPr>
          <a:xfrm>
            <a:off x="1270572" y="2139288"/>
            <a:ext cx="74977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The Basic you need to know for the Rest of the Talk</a:t>
            </a:r>
          </a:p>
        </p:txBody>
      </p:sp>
      <p:sp>
        <p:nvSpPr>
          <p:cNvPr id="735" name="Freeform 47"/>
          <p:cNvSpPr/>
          <p:nvPr/>
        </p:nvSpPr>
        <p:spPr>
          <a:xfrm>
            <a:off x="17281732" y="4847329"/>
            <a:ext cx="529823" cy="49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11" extrusionOk="0">
                <a:moveTo>
                  <a:pt x="13454" y="3717"/>
                </a:moveTo>
                <a:cubicBezTo>
                  <a:pt x="13668" y="3393"/>
                  <a:pt x="14003" y="3231"/>
                  <a:pt x="14339" y="3231"/>
                </a:cubicBezTo>
                <a:lnTo>
                  <a:pt x="19556" y="3231"/>
                </a:lnTo>
                <a:lnTo>
                  <a:pt x="17451" y="996"/>
                </a:lnTo>
                <a:cubicBezTo>
                  <a:pt x="17329" y="802"/>
                  <a:pt x="17329" y="705"/>
                  <a:pt x="17451" y="543"/>
                </a:cubicBezTo>
                <a:lnTo>
                  <a:pt x="17847" y="122"/>
                </a:lnTo>
                <a:cubicBezTo>
                  <a:pt x="18061" y="-40"/>
                  <a:pt x="18153" y="-40"/>
                  <a:pt x="18305" y="122"/>
                </a:cubicBezTo>
                <a:lnTo>
                  <a:pt x="21264" y="3296"/>
                </a:lnTo>
                <a:cubicBezTo>
                  <a:pt x="21569" y="3555"/>
                  <a:pt x="21569" y="4073"/>
                  <a:pt x="21264" y="4364"/>
                </a:cubicBezTo>
                <a:lnTo>
                  <a:pt x="18305" y="7538"/>
                </a:lnTo>
                <a:cubicBezTo>
                  <a:pt x="18153" y="7700"/>
                  <a:pt x="18061" y="7732"/>
                  <a:pt x="17847" y="7538"/>
                </a:cubicBezTo>
                <a:lnTo>
                  <a:pt x="17451" y="7117"/>
                </a:lnTo>
                <a:cubicBezTo>
                  <a:pt x="17329" y="6955"/>
                  <a:pt x="17329" y="6858"/>
                  <a:pt x="17451" y="6663"/>
                </a:cubicBezTo>
                <a:lnTo>
                  <a:pt x="19556" y="4429"/>
                </a:lnTo>
                <a:lnTo>
                  <a:pt x="14400" y="4429"/>
                </a:lnTo>
                <a:lnTo>
                  <a:pt x="5553" y="17803"/>
                </a:lnTo>
                <a:cubicBezTo>
                  <a:pt x="5369" y="18095"/>
                  <a:pt x="5034" y="18322"/>
                  <a:pt x="4668" y="18322"/>
                </a:cubicBezTo>
                <a:lnTo>
                  <a:pt x="275" y="18322"/>
                </a:lnTo>
                <a:cubicBezTo>
                  <a:pt x="31" y="18322"/>
                  <a:pt x="0" y="18192"/>
                  <a:pt x="0" y="17933"/>
                </a:cubicBezTo>
                <a:lnTo>
                  <a:pt x="0" y="17415"/>
                </a:lnTo>
                <a:cubicBezTo>
                  <a:pt x="0" y="17156"/>
                  <a:pt x="31" y="17059"/>
                  <a:pt x="275" y="17059"/>
                </a:cubicBezTo>
                <a:lnTo>
                  <a:pt x="4637" y="17059"/>
                </a:lnTo>
                <a:lnTo>
                  <a:pt x="13454" y="3717"/>
                </a:lnTo>
                <a:close/>
                <a:moveTo>
                  <a:pt x="4668" y="3231"/>
                </a:moveTo>
                <a:cubicBezTo>
                  <a:pt x="5034" y="3231"/>
                  <a:pt x="5369" y="3393"/>
                  <a:pt x="5553" y="3717"/>
                </a:cubicBezTo>
                <a:lnTo>
                  <a:pt x="8420" y="8088"/>
                </a:lnTo>
                <a:cubicBezTo>
                  <a:pt x="8573" y="8315"/>
                  <a:pt x="8573" y="8477"/>
                  <a:pt x="8390" y="8574"/>
                </a:cubicBezTo>
                <a:lnTo>
                  <a:pt x="7993" y="8930"/>
                </a:lnTo>
                <a:cubicBezTo>
                  <a:pt x="7810" y="9027"/>
                  <a:pt x="7658" y="9027"/>
                  <a:pt x="7505" y="8833"/>
                </a:cubicBezTo>
                <a:cubicBezTo>
                  <a:pt x="6529" y="7376"/>
                  <a:pt x="5614" y="5919"/>
                  <a:pt x="4637" y="4429"/>
                </a:cubicBezTo>
                <a:lnTo>
                  <a:pt x="275" y="4429"/>
                </a:lnTo>
                <a:cubicBezTo>
                  <a:pt x="31" y="4429"/>
                  <a:pt x="0" y="4364"/>
                  <a:pt x="0" y="4105"/>
                </a:cubicBezTo>
                <a:lnTo>
                  <a:pt x="0" y="3555"/>
                </a:lnTo>
                <a:cubicBezTo>
                  <a:pt x="0" y="3328"/>
                  <a:pt x="31" y="3231"/>
                  <a:pt x="275" y="3231"/>
                </a:cubicBezTo>
                <a:lnTo>
                  <a:pt x="4668" y="3231"/>
                </a:lnTo>
                <a:close/>
                <a:moveTo>
                  <a:pt x="14400" y="17059"/>
                </a:moveTo>
                <a:lnTo>
                  <a:pt x="19617" y="17059"/>
                </a:lnTo>
                <a:lnTo>
                  <a:pt x="17512" y="14824"/>
                </a:lnTo>
                <a:cubicBezTo>
                  <a:pt x="17359" y="14695"/>
                  <a:pt x="17359" y="14533"/>
                  <a:pt x="17512" y="14371"/>
                </a:cubicBezTo>
                <a:lnTo>
                  <a:pt x="17908" y="13950"/>
                </a:lnTo>
                <a:cubicBezTo>
                  <a:pt x="18092" y="13788"/>
                  <a:pt x="18183" y="13788"/>
                  <a:pt x="18336" y="13950"/>
                </a:cubicBezTo>
                <a:lnTo>
                  <a:pt x="21325" y="17123"/>
                </a:lnTo>
                <a:cubicBezTo>
                  <a:pt x="21600" y="17415"/>
                  <a:pt x="21600" y="17933"/>
                  <a:pt x="21325" y="18257"/>
                </a:cubicBezTo>
                <a:lnTo>
                  <a:pt x="18336" y="21366"/>
                </a:lnTo>
                <a:cubicBezTo>
                  <a:pt x="18183" y="21560"/>
                  <a:pt x="18092" y="21560"/>
                  <a:pt x="17908" y="21366"/>
                </a:cubicBezTo>
                <a:lnTo>
                  <a:pt x="17512" y="21009"/>
                </a:lnTo>
                <a:cubicBezTo>
                  <a:pt x="17359" y="20783"/>
                  <a:pt x="17359" y="20686"/>
                  <a:pt x="17512" y="20491"/>
                </a:cubicBezTo>
                <a:lnTo>
                  <a:pt x="19617" y="18322"/>
                </a:lnTo>
                <a:lnTo>
                  <a:pt x="14339" y="18322"/>
                </a:lnTo>
                <a:cubicBezTo>
                  <a:pt x="14003" y="18322"/>
                  <a:pt x="13668" y="18095"/>
                  <a:pt x="13454" y="17803"/>
                </a:cubicBezTo>
                <a:lnTo>
                  <a:pt x="10617" y="13496"/>
                </a:lnTo>
                <a:cubicBezTo>
                  <a:pt x="10495" y="13270"/>
                  <a:pt x="10495" y="13173"/>
                  <a:pt x="10678" y="13011"/>
                </a:cubicBezTo>
                <a:lnTo>
                  <a:pt x="11105" y="12719"/>
                </a:lnTo>
                <a:cubicBezTo>
                  <a:pt x="11319" y="12557"/>
                  <a:pt x="11410" y="12622"/>
                  <a:pt x="11563" y="12752"/>
                </a:cubicBezTo>
                <a:cubicBezTo>
                  <a:pt x="12478" y="14209"/>
                  <a:pt x="13454" y="15601"/>
                  <a:pt x="14400" y="1705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418" b="441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Rectangle 3"/>
          <p:cNvSpPr/>
          <p:nvPr/>
        </p:nvSpPr>
        <p:spPr>
          <a:xfrm>
            <a:off x="1257427" y="4148137"/>
            <a:ext cx="8677148" cy="43640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39" name="TextBox 54"/>
          <p:cNvSpPr/>
          <p:nvPr/>
        </p:nvSpPr>
        <p:spPr>
          <a:xfrm>
            <a:off x="1740939" y="5092072"/>
            <a:ext cx="7710125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—KUBELET FLAG </a:t>
            </a:r>
          </a:p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—feature-gates= "Accelerators=true"  </a:t>
            </a:r>
          </a:p>
        </p:txBody>
      </p:sp>
      <p:sp>
        <p:nvSpPr>
          <p:cNvPr id="740" name="Subtitle 2"/>
          <p:cNvSpPr/>
          <p:nvPr/>
        </p:nvSpPr>
        <p:spPr>
          <a:xfrm>
            <a:off x="4194628" y="9032875"/>
            <a:ext cx="16057110" cy="114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  <a:p>
            <a:pPr algn="ctr"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Out of Scope for a Data Conference</a:t>
            </a:r>
          </a:p>
        </p:txBody>
      </p:sp>
      <p:sp>
        <p:nvSpPr>
          <p:cNvPr id="741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01266" y="12783394"/>
            <a:ext cx="309119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742" name="How to enable GPU in your K8S cluster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</a:lvl1pPr>
          </a:lstStyle>
          <a:p>
            <a:r>
              <a:t>How to enable GPU in your K8S cluster?</a:t>
            </a:r>
          </a:p>
        </p:txBody>
      </p:sp>
      <p:sp>
        <p:nvSpPr>
          <p:cNvPr id="743" name="TextBox 17"/>
          <p:cNvSpPr/>
          <p:nvPr/>
        </p:nvSpPr>
        <p:spPr>
          <a:xfrm>
            <a:off x="1286059" y="2139288"/>
            <a:ext cx="7017773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44" name="Install Docker, nvidia-docker-bridge, cuda"/>
          <p:cNvSpPr>
            <a:spLocks noGrp="1"/>
          </p:cNvSpPr>
          <p:nvPr>
            <p:ph type="body" sz="quarter" idx="4294967295"/>
          </p:nvPr>
        </p:nvSpPr>
        <p:spPr>
          <a:xfrm>
            <a:off x="1171661" y="8901303"/>
            <a:ext cx="22040678" cy="698735"/>
          </a:xfrm>
          <a:prstGeom prst="rect">
            <a:avLst/>
          </a:prstGeom>
        </p:spPr>
        <p:txBody>
          <a:bodyPr/>
          <a:lstStyle>
            <a:lvl1pPr marL="219635" indent="-219635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  <a:defRPr sz="3600"/>
            </a:lvl1pPr>
          </a:lstStyle>
          <a:p>
            <a:r>
              <a:t>Install Docker, nvidia-docker-bridge, cuda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ingle Worker Insta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Single Worker Instance</a:t>
            </a:r>
          </a:p>
        </p:txBody>
      </p:sp>
      <p:sp>
        <p:nvSpPr>
          <p:cNvPr id="747" name="Prepare our Docker Image…"/>
          <p:cNvSpPr>
            <a:spLocks noGrp="1"/>
          </p:cNvSpPr>
          <p:nvPr>
            <p:ph type="body" idx="1"/>
          </p:nvPr>
        </p:nvSpPr>
        <p:spPr>
          <a:xfrm>
            <a:off x="1275720" y="2393951"/>
            <a:ext cx="21832561" cy="9783379"/>
          </a:xfrm>
          <a:prstGeom prst="rect">
            <a:avLst/>
          </a:prstGeom>
        </p:spPr>
        <p:txBody>
          <a:bodyPr/>
          <a:lstStyle/>
          <a:p>
            <a:r>
              <a:t> Prepare our Docker Image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Use prebuild Tensorflow image and add additional Libraries &amp; Custom Code (</a:t>
            </a: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gcr.io/tensorflow/tensorflow</a:t>
            </a:r>
            <a:r>
              <a:t>) </a:t>
            </a:r>
          </a:p>
          <a:p>
            <a:r>
              <a:t>special images form cpu/gpu builds, see docker hub tags</a:t>
            </a:r>
          </a:p>
          <a:p>
            <a:r>
              <a:t>Build &amp; Push to a Registry </a:t>
            </a:r>
          </a:p>
        </p:txBody>
      </p:sp>
      <p:sp>
        <p:nvSpPr>
          <p:cNvPr id="74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6316" y="12796094"/>
            <a:ext cx="27902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7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2013" y="7853309"/>
            <a:ext cx="8009308" cy="476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330" y="3154326"/>
            <a:ext cx="9772298" cy="33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Write Kubernetes Pod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Write Kubernetes Pod Deployment</a:t>
            </a:r>
          </a:p>
        </p:txBody>
      </p:sp>
      <p:sp>
        <p:nvSpPr>
          <p:cNvPr id="753" name="Tell kubernetes to use GPU Resourc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Tell kubernetes to use GPU Resource 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Mount NVIDIA Libraries from Host</a:t>
            </a:r>
          </a:p>
        </p:txBody>
      </p:sp>
      <p:sp>
        <p:nvSpPr>
          <p:cNvPr id="75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7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0600" y="2978149"/>
            <a:ext cx="10762800" cy="282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396" y="7145466"/>
            <a:ext cx="10408158" cy="529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2315" y="7699477"/>
            <a:ext cx="9877362" cy="418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ll Pod Yam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Pod Yaml</a:t>
            </a:r>
          </a:p>
        </p:txBody>
      </p:sp>
      <p:sp>
        <p:nvSpPr>
          <p:cNvPr id="76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4317" y="12796094"/>
            <a:ext cx="26301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7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523" y="2978149"/>
            <a:ext cx="9068257" cy="985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1187" y="4012256"/>
            <a:ext cx="9544187" cy="569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Distributed Tensorflow - Python C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Python Code</a:t>
            </a:r>
          </a:p>
        </p:txBody>
      </p:sp>
      <p:sp>
        <p:nvSpPr>
          <p:cNvPr id="765" name="Add clusterSpec and server information to co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clusterSpec and server information to code</a:t>
            </a:r>
          </a:p>
          <a:p>
            <a:pPr lvl="1"/>
            <a:r>
              <a:t>Use Flags/Envirmoent Variable to inject dynamically this information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Write your TF Graph</a:t>
            </a:r>
          </a:p>
          <a:p>
            <a:pPr lvl="1"/>
            <a:r>
              <a:t>Either Manual Placement or automatic</a:t>
            </a:r>
          </a:p>
          <a:p>
            <a:r>
              <a:t>Dockerfile stays same/similiar</a:t>
            </a:r>
          </a:p>
        </p:txBody>
      </p:sp>
      <p:sp>
        <p:nvSpPr>
          <p:cNvPr id="7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887" y="12796094"/>
            <a:ext cx="28587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810" y="4114670"/>
            <a:ext cx="15170380" cy="548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raining Neur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Neural Networks</a:t>
            </a:r>
          </a:p>
        </p:txBody>
      </p:sp>
      <p:sp>
        <p:nvSpPr>
          <p:cNvPr id="460" name="First steps are quick and easy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2388" indent="-282388">
              <a:defRPr sz="3600"/>
            </a:pPr>
            <a:r>
              <a:t>First steps are quick and easy.</a:t>
            </a:r>
          </a:p>
          <a:p>
            <a:pPr marL="1074918" lvl="1" indent="-360947">
              <a:defRPr sz="3600"/>
            </a:pPr>
            <a:r>
              <a:t>Single Node Neural Networks</a:t>
            </a:r>
          </a:p>
          <a:p>
            <a:pPr marL="282388" indent="-282388">
              <a:defRPr sz="3600"/>
            </a:pPr>
            <a:r>
              <a:t>We want:</a:t>
            </a:r>
          </a:p>
          <a:p>
            <a:pPr marL="1074918" lvl="1" indent="-360947">
              <a:defRPr sz="3600"/>
            </a:pPr>
            <a:r>
              <a:t>More Data!</a:t>
            </a:r>
          </a:p>
          <a:p>
            <a:pPr marL="1074918" lvl="1" indent="-360947">
              <a:defRPr sz="3600"/>
            </a:pPr>
            <a:r>
              <a:t>Deeper Models!</a:t>
            </a:r>
          </a:p>
          <a:p>
            <a:pPr marL="1074918" lvl="1" indent="-360947">
              <a:defRPr sz="3600"/>
            </a:pPr>
            <a:r>
              <a:t>Wider Model!</a:t>
            </a:r>
          </a:p>
          <a:p>
            <a:pPr marL="1074918" lvl="1" indent="-360947">
              <a:defRPr sz="3600"/>
            </a:pPr>
            <a:r>
              <a:t>Higher Accuracy!</a:t>
            </a:r>
          </a:p>
          <a:p>
            <a:pPr marL="282388" indent="-282388">
              <a:defRPr sz="3600"/>
            </a:pPr>
            <a:r>
              <a:t>(Single Node) Compute cant keep up</a:t>
            </a:r>
          </a:p>
          <a:p>
            <a:pPr marL="282388" indent="-282388">
              <a:defRPr sz="3600"/>
            </a:pPr>
            <a:r>
              <a:t>Longer Trainingstime -&gt; Longer Cycles -&gt; Lower Productivity</a:t>
            </a:r>
          </a:p>
        </p:txBody>
      </p:sp>
      <p:sp>
        <p:nvSpPr>
          <p:cNvPr id="46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2610" y="12796094"/>
            <a:ext cx="1464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462" name="Figure-1-a-Data-growth-vs-Moore's-law-Source-2.png" descr="Figure-1-a-Data-growth-vs-Moore's-law-Sourc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2826" y="2978149"/>
            <a:ext cx="9298074" cy="5550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Distributed Tensorflow - Kubernetes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Kubernetes Deployment</a:t>
            </a:r>
          </a:p>
        </p:txBody>
      </p:sp>
      <p:sp>
        <p:nvSpPr>
          <p:cNvPr id="770" name="Slightly different deployments for worker and ps nod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Slightly different deployments for worker and ps nodes </a:t>
            </a:r>
          </a:p>
          <a:p>
            <a:r>
              <a:t>Service for each woker/ps task</a:t>
            </a:r>
          </a:p>
          <a:p>
            <a:r>
              <a:t>Job Name/worker index by flags</a:t>
            </a:r>
          </a:p>
        </p:txBody>
      </p:sp>
      <p:sp>
        <p:nvSpPr>
          <p:cNvPr id="7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3018" y="4132549"/>
            <a:ext cx="7618181" cy="76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0" y="5174608"/>
            <a:ext cx="5580945" cy="6619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istributed Kubernetes - Parameter Ser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Kubernetes - Parameter Server</a:t>
            </a:r>
          </a:p>
        </p:txBody>
      </p:sp>
      <p:sp>
        <p:nvSpPr>
          <p:cNvPr id="7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0715" y="12796094"/>
            <a:ext cx="2902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537" y="2359844"/>
            <a:ext cx="7399316" cy="1059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7306" y="3512370"/>
            <a:ext cx="4442997" cy="669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Automation - Tensorflow Opera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Automation - Tensorflow Operator</a:t>
            </a:r>
          </a:p>
        </p:txBody>
      </p:sp>
      <p:sp>
        <p:nvSpPr>
          <p:cNvPr id="781" name="Boilerplate code for larger cluste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Boilerplate code for larger cluster</a:t>
            </a:r>
          </a:p>
          <a:p>
            <a:r>
              <a:rPr dirty="0"/>
              <a:t>Official Documentation: Jinja Templating</a:t>
            </a:r>
          </a:p>
          <a:p>
            <a:r>
              <a:rPr dirty="0"/>
              <a:t>Tensorflow Operator:</a:t>
            </a:r>
          </a:p>
          <a:p>
            <a:pPr lvl="1"/>
            <a:r>
              <a:rPr dirty="0"/>
              <a:t>Higher level description, creates lower level objects. </a:t>
            </a:r>
          </a:p>
          <a:p>
            <a:pPr lvl="1"/>
            <a:r>
              <a:rPr dirty="0"/>
              <a:t>Still in the Kubernetes API (though CustomResourceDefinition)</a:t>
            </a:r>
          </a:p>
          <a:p>
            <a:pPr lvl="1">
              <a:defRPr b="1" i="1">
                <a:latin typeface="+mn-lt"/>
                <a:ea typeface="+mn-ea"/>
                <a:cs typeface="+mn-cs"/>
                <a:sym typeface="Panton"/>
              </a:defRPr>
            </a:pPr>
            <a:r>
              <a:rPr dirty="0"/>
              <a:t>kubectl get tensorflow</a:t>
            </a:r>
          </a:p>
          <a:p>
            <a:pPr lvl="1"/>
            <a:r>
              <a:rPr strike="sngStrike" dirty="0"/>
              <a:t>Comping Soon: </a:t>
            </a:r>
            <a:r>
              <a:rPr u="sng" strike="sngStrike" dirty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https://</a:t>
            </a:r>
            <a:r>
              <a:rPr u="sng" strike="sngStrike" dirty="0" smtClean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github.com/krallistic/tensorflow-operator</a:t>
            </a:r>
            <a:endParaRPr lang="en-US" u="sng" strike="sngStrike" dirty="0" smtClean="0">
              <a:solidFill>
                <a:srgbClr val="D6B32C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</a:rPr>
              <a:t>Now: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https://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github.com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tensorflow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/k8s</a:t>
            </a:r>
            <a:endParaRPr dirty="0">
              <a:solidFill>
                <a:schemeClr val="tx1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</p:txBody>
      </p:sp>
      <p:sp>
        <p:nvSpPr>
          <p:cNvPr id="78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8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0899" y="2664606"/>
            <a:ext cx="7761550" cy="58424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5838092" y="-1289538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normAutofit fontScale="92500" lnSpcReduction="20000"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4452"/>
              </a:solidFill>
              <a:effectLst/>
              <a:uFillTx/>
              <a:latin typeface="Panton Regular"/>
              <a:ea typeface="Panton Regular"/>
              <a:cs typeface="Panton Regular"/>
              <a:sym typeface="Panton Regular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2441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dditional Stuff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Additional Stuff</a:t>
            </a:r>
          </a:p>
        </p:txBody>
      </p:sp>
      <p:sp>
        <p:nvSpPr>
          <p:cNvPr id="786" name="Tensorboard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Tensorboard:</a:t>
            </a:r>
          </a:p>
          <a:p>
            <a:pPr lvl="1"/>
            <a:r>
              <a:t>Needs a global shared filesystem</a:t>
            </a:r>
          </a:p>
          <a:p>
            <a:pPr lvl="1"/>
            <a:r>
              <a:t>Instances write into subfolder</a:t>
            </a:r>
          </a:p>
          <a:p>
            <a:pPr lvl="1"/>
            <a:r>
              <a:t>Tensorboard Instances reads full folder</a:t>
            </a:r>
          </a:p>
          <a:p>
            <a:r>
              <a:t>Performance</a:t>
            </a:r>
          </a:p>
          <a:p>
            <a:pPr lvl="1"/>
            <a:r>
              <a:t>Scales amount of Parameter Servers</a:t>
            </a:r>
          </a:p>
          <a:p>
            <a:pPr lvl="1"/>
            <a:r>
              <a:t>Many CPU nodes can be more cost efficient</a:t>
            </a:r>
          </a:p>
        </p:txBody>
      </p:sp>
      <p:sp>
        <p:nvSpPr>
          <p:cNvPr id="7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801" b="78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1" name="Shape 188"/>
          <p:cNvSpPr/>
          <p:nvPr/>
        </p:nvSpPr>
        <p:spPr>
          <a:xfrm>
            <a:off x="1320104" y="3317680"/>
            <a:ext cx="7920706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30000"/>
              </a:lnSpc>
              <a:spcBef>
                <a:spcPts val="2000"/>
              </a:spcBef>
              <a:defRPr sz="24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2" name="TextBox 30"/>
          <p:cNvSpPr/>
          <p:nvPr/>
        </p:nvSpPr>
        <p:spPr>
          <a:xfrm>
            <a:off x="1977374" y="5178328"/>
            <a:ext cx="5251451" cy="115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codecentric AG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Gartenstraße 69a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76135 Karlsruhe</a:t>
            </a:r>
          </a:p>
        </p:txBody>
      </p:sp>
      <p:sp>
        <p:nvSpPr>
          <p:cNvPr id="793" name="TextBox 56"/>
          <p:cNvSpPr/>
          <p:nvPr/>
        </p:nvSpPr>
        <p:spPr>
          <a:xfrm>
            <a:off x="1977374" y="7068916"/>
            <a:ext cx="5251451" cy="217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/>
          </a:bodyPr>
          <a:lstStyle/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E-Mail: </a:t>
            </a: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jakob.karalus@codecentric.de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Twitter: @krallistic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Github: 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4"/>
              </a:rPr>
              <a:t>www.codecentric.de</a:t>
            </a:r>
          </a:p>
        </p:txBody>
      </p:sp>
      <p:sp>
        <p:nvSpPr>
          <p:cNvPr id="794" name="Rectangle 58"/>
          <p:cNvSpPr/>
          <p:nvPr/>
        </p:nvSpPr>
        <p:spPr>
          <a:xfrm>
            <a:off x="1977374" y="4751392"/>
            <a:ext cx="1206466" cy="525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22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Address</a:t>
            </a:r>
          </a:p>
        </p:txBody>
      </p:sp>
      <p:sp>
        <p:nvSpPr>
          <p:cNvPr id="795" name="Rectangle 59"/>
          <p:cNvSpPr/>
          <p:nvPr/>
        </p:nvSpPr>
        <p:spPr>
          <a:xfrm>
            <a:off x="1977374" y="6606954"/>
            <a:ext cx="2284620" cy="64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0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Contact Info</a:t>
            </a:r>
          </a:p>
        </p:txBody>
      </p:sp>
      <p:sp>
        <p:nvSpPr>
          <p:cNvPr id="796" name="Freeform 312">
            <a:hlinkClick r:id="rId5"/>
          </p:cNvPr>
          <p:cNvSpPr/>
          <p:nvPr/>
        </p:nvSpPr>
        <p:spPr>
          <a:xfrm>
            <a:off x="1867568" y="10070579"/>
            <a:ext cx="565151" cy="56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92" y="8406"/>
                </a:moveTo>
                <a:cubicBezTo>
                  <a:pt x="11792" y="8056"/>
                  <a:pt x="11792" y="7823"/>
                  <a:pt x="12376" y="7823"/>
                </a:cubicBezTo>
                <a:cubicBezTo>
                  <a:pt x="13194" y="7823"/>
                  <a:pt x="13194" y="7823"/>
                  <a:pt x="13194" y="7823"/>
                </a:cubicBezTo>
                <a:cubicBezTo>
                  <a:pt x="13194" y="6305"/>
                  <a:pt x="13194" y="6305"/>
                  <a:pt x="13194" y="6305"/>
                </a:cubicBezTo>
                <a:cubicBezTo>
                  <a:pt x="11909" y="6305"/>
                  <a:pt x="11909" y="6305"/>
                  <a:pt x="11909" y="6305"/>
                </a:cubicBezTo>
                <a:cubicBezTo>
                  <a:pt x="10391" y="6305"/>
                  <a:pt x="9808" y="7122"/>
                  <a:pt x="9808" y="8290"/>
                </a:cubicBezTo>
                <a:cubicBezTo>
                  <a:pt x="9808" y="9341"/>
                  <a:pt x="9808" y="9341"/>
                  <a:pt x="9808" y="9341"/>
                </a:cubicBezTo>
                <a:cubicBezTo>
                  <a:pt x="8757" y="9341"/>
                  <a:pt x="8757" y="9341"/>
                  <a:pt x="8757" y="9341"/>
                </a:cubicBezTo>
                <a:cubicBezTo>
                  <a:pt x="8757" y="10742"/>
                  <a:pt x="8757" y="10742"/>
                  <a:pt x="8757" y="10742"/>
                </a:cubicBezTo>
                <a:cubicBezTo>
                  <a:pt x="9808" y="10742"/>
                  <a:pt x="9808" y="10742"/>
                  <a:pt x="9808" y="10742"/>
                </a:cubicBezTo>
                <a:cubicBezTo>
                  <a:pt x="9808" y="15178"/>
                  <a:pt x="9808" y="15178"/>
                  <a:pt x="9808" y="15178"/>
                </a:cubicBezTo>
                <a:cubicBezTo>
                  <a:pt x="11792" y="15178"/>
                  <a:pt x="11792" y="15178"/>
                  <a:pt x="11792" y="15178"/>
                </a:cubicBezTo>
                <a:cubicBezTo>
                  <a:pt x="11792" y="10742"/>
                  <a:pt x="11792" y="10742"/>
                  <a:pt x="11792" y="10742"/>
                </a:cubicBezTo>
                <a:cubicBezTo>
                  <a:pt x="13077" y="10742"/>
                  <a:pt x="13077" y="10742"/>
                  <a:pt x="13077" y="10742"/>
                </a:cubicBezTo>
                <a:cubicBezTo>
                  <a:pt x="13194" y="9341"/>
                  <a:pt x="13194" y="9341"/>
                  <a:pt x="13194" y="9341"/>
                </a:cubicBezTo>
                <a:cubicBezTo>
                  <a:pt x="11792" y="9341"/>
                  <a:pt x="11792" y="9341"/>
                  <a:pt x="11792" y="9341"/>
                </a:cubicBezTo>
                <a:lnTo>
                  <a:pt x="11792" y="8406"/>
                </a:lnTo>
                <a:close/>
                <a:moveTo>
                  <a:pt x="10742" y="0"/>
                </a:moveTo>
                <a:cubicBezTo>
                  <a:pt x="4787" y="0"/>
                  <a:pt x="0" y="4787"/>
                  <a:pt x="0" y="10742"/>
                </a:cubicBezTo>
                <a:cubicBezTo>
                  <a:pt x="0" y="16813"/>
                  <a:pt x="4787" y="21600"/>
                  <a:pt x="10742" y="21600"/>
                </a:cubicBezTo>
                <a:cubicBezTo>
                  <a:pt x="16813" y="21600"/>
                  <a:pt x="21600" y="16813"/>
                  <a:pt x="21600" y="10742"/>
                </a:cubicBezTo>
                <a:cubicBezTo>
                  <a:pt x="21600" y="4787"/>
                  <a:pt x="16813" y="0"/>
                  <a:pt x="10742" y="0"/>
                </a:cubicBezTo>
                <a:close/>
                <a:moveTo>
                  <a:pt x="10742" y="20666"/>
                </a:moveTo>
                <a:cubicBezTo>
                  <a:pt x="5371" y="20666"/>
                  <a:pt x="934" y="16229"/>
                  <a:pt x="934" y="10742"/>
                </a:cubicBezTo>
                <a:cubicBezTo>
                  <a:pt x="934" y="5371"/>
                  <a:pt x="5371" y="934"/>
                  <a:pt x="10742" y="934"/>
                </a:cubicBezTo>
                <a:cubicBezTo>
                  <a:pt x="16229" y="934"/>
                  <a:pt x="20666" y="5371"/>
                  <a:pt x="20666" y="10742"/>
                </a:cubicBezTo>
                <a:cubicBezTo>
                  <a:pt x="20666" y="16229"/>
                  <a:pt x="16229" y="20666"/>
                  <a:pt x="10742" y="206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7" name="Freeform 317">
            <a:hlinkClick r:id="rId6"/>
          </p:cNvPr>
          <p:cNvSpPr/>
          <p:nvPr/>
        </p:nvSpPr>
        <p:spPr>
          <a:xfrm>
            <a:off x="3603839" y="10067398"/>
            <a:ext cx="565151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89" y="14632"/>
                </a:moveTo>
                <a:cubicBezTo>
                  <a:pt x="8874" y="14632"/>
                  <a:pt x="8874" y="14632"/>
                  <a:pt x="8874" y="14632"/>
                </a:cubicBezTo>
                <a:cubicBezTo>
                  <a:pt x="8874" y="9290"/>
                  <a:pt x="8874" y="9290"/>
                  <a:pt x="8874" y="9290"/>
                </a:cubicBezTo>
                <a:cubicBezTo>
                  <a:pt x="6889" y="9290"/>
                  <a:pt x="6889" y="9290"/>
                  <a:pt x="6889" y="9290"/>
                </a:cubicBezTo>
                <a:lnTo>
                  <a:pt x="6889" y="14632"/>
                </a:lnTo>
                <a:close/>
                <a:moveTo>
                  <a:pt x="7823" y="6852"/>
                </a:moveTo>
                <a:cubicBezTo>
                  <a:pt x="7239" y="6852"/>
                  <a:pt x="6889" y="7316"/>
                  <a:pt x="6889" y="7781"/>
                </a:cubicBezTo>
                <a:cubicBezTo>
                  <a:pt x="6889" y="8361"/>
                  <a:pt x="7239" y="8826"/>
                  <a:pt x="7823" y="8826"/>
                </a:cubicBezTo>
                <a:cubicBezTo>
                  <a:pt x="8406" y="8826"/>
                  <a:pt x="8874" y="8361"/>
                  <a:pt x="8874" y="7781"/>
                </a:cubicBezTo>
                <a:cubicBezTo>
                  <a:pt x="8874" y="7316"/>
                  <a:pt x="8406" y="6852"/>
                  <a:pt x="7823" y="6852"/>
                </a:cubicBezTo>
                <a:close/>
                <a:moveTo>
                  <a:pt x="13427" y="9290"/>
                </a:moveTo>
                <a:cubicBezTo>
                  <a:pt x="12026" y="9290"/>
                  <a:pt x="11792" y="10219"/>
                  <a:pt x="11792" y="10219"/>
                </a:cubicBezTo>
                <a:cubicBezTo>
                  <a:pt x="11792" y="9290"/>
                  <a:pt x="11792" y="9290"/>
                  <a:pt x="11792" y="9290"/>
                </a:cubicBezTo>
                <a:cubicBezTo>
                  <a:pt x="9808" y="9290"/>
                  <a:pt x="9808" y="9290"/>
                  <a:pt x="9808" y="9290"/>
                </a:cubicBezTo>
                <a:cubicBezTo>
                  <a:pt x="9808" y="14632"/>
                  <a:pt x="9808" y="14632"/>
                  <a:pt x="9808" y="14632"/>
                </a:cubicBezTo>
                <a:cubicBezTo>
                  <a:pt x="11792" y="14632"/>
                  <a:pt x="11792" y="14632"/>
                  <a:pt x="11792" y="14632"/>
                </a:cubicBezTo>
                <a:cubicBezTo>
                  <a:pt x="11792" y="11729"/>
                  <a:pt x="11792" y="11729"/>
                  <a:pt x="11792" y="11729"/>
                </a:cubicBezTo>
                <a:cubicBezTo>
                  <a:pt x="11792" y="11729"/>
                  <a:pt x="11792" y="10800"/>
                  <a:pt x="12610" y="10800"/>
                </a:cubicBezTo>
                <a:cubicBezTo>
                  <a:pt x="13077" y="10800"/>
                  <a:pt x="13310" y="11148"/>
                  <a:pt x="13310" y="11729"/>
                </a:cubicBezTo>
                <a:cubicBezTo>
                  <a:pt x="13310" y="14632"/>
                  <a:pt x="13310" y="14632"/>
                  <a:pt x="13310" y="14632"/>
                </a:cubicBezTo>
                <a:cubicBezTo>
                  <a:pt x="15178" y="14632"/>
                  <a:pt x="15178" y="14632"/>
                  <a:pt x="15178" y="14632"/>
                </a:cubicBezTo>
                <a:cubicBezTo>
                  <a:pt x="15178" y="11729"/>
                  <a:pt x="15178" y="11729"/>
                  <a:pt x="15178" y="11729"/>
                </a:cubicBezTo>
                <a:cubicBezTo>
                  <a:pt x="15178" y="10219"/>
                  <a:pt x="14595" y="9290"/>
                  <a:pt x="13427" y="9290"/>
                </a:cubicBezTo>
                <a:close/>
                <a:moveTo>
                  <a:pt x="10742" y="0"/>
                </a:moveTo>
                <a:cubicBezTo>
                  <a:pt x="4787" y="0"/>
                  <a:pt x="0" y="4761"/>
                  <a:pt x="0" y="10800"/>
                </a:cubicBezTo>
                <a:cubicBezTo>
                  <a:pt x="0" y="16723"/>
                  <a:pt x="4787" y="21600"/>
                  <a:pt x="10742" y="21600"/>
                </a:cubicBezTo>
                <a:cubicBezTo>
                  <a:pt x="16813" y="21600"/>
                  <a:pt x="21600" y="16723"/>
                  <a:pt x="21600" y="10800"/>
                </a:cubicBezTo>
                <a:cubicBezTo>
                  <a:pt x="21600" y="4761"/>
                  <a:pt x="16813" y="0"/>
                  <a:pt x="10742" y="0"/>
                </a:cubicBezTo>
                <a:close/>
                <a:moveTo>
                  <a:pt x="10742" y="20555"/>
                </a:moveTo>
                <a:cubicBezTo>
                  <a:pt x="5371" y="20555"/>
                  <a:pt x="934" y="16142"/>
                  <a:pt x="934" y="10800"/>
                </a:cubicBezTo>
                <a:cubicBezTo>
                  <a:pt x="934" y="5342"/>
                  <a:pt x="5371" y="929"/>
                  <a:pt x="10742" y="929"/>
                </a:cubicBezTo>
                <a:cubicBezTo>
                  <a:pt x="16229" y="929"/>
                  <a:pt x="20666" y="5342"/>
                  <a:pt x="20666" y="10800"/>
                </a:cubicBezTo>
                <a:cubicBezTo>
                  <a:pt x="20666" y="16142"/>
                  <a:pt x="16229" y="20555"/>
                  <a:pt x="10742" y="205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800" name="Group 4"/>
          <p:cNvGrpSpPr/>
          <p:nvPr/>
        </p:nvGrpSpPr>
        <p:grpSpPr>
          <a:xfrm>
            <a:off x="2732534" y="10070579"/>
            <a:ext cx="566731" cy="565147"/>
            <a:chOff x="0" y="0"/>
            <a:chExt cx="566729" cy="565145"/>
          </a:xfrm>
        </p:grpSpPr>
        <p:sp>
          <p:nvSpPr>
            <p:cNvPr id="798" name="Freeform 16">
              <a:hlinkClick r:id="rId7"/>
            </p:cNvPr>
            <p:cNvSpPr/>
            <p:nvPr/>
          </p:nvSpPr>
          <p:spPr>
            <a:xfrm>
              <a:off x="178883" y="189964"/>
              <a:ext cx="234291" cy="18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14681" y="0"/>
                  </a:moveTo>
                  <a:cubicBezTo>
                    <a:pt x="16369" y="0"/>
                    <a:pt x="17297" y="720"/>
                    <a:pt x="18225" y="1646"/>
                  </a:cubicBezTo>
                  <a:cubicBezTo>
                    <a:pt x="18900" y="1646"/>
                    <a:pt x="19912" y="1131"/>
                    <a:pt x="20503" y="720"/>
                  </a:cubicBezTo>
                  <a:cubicBezTo>
                    <a:pt x="20672" y="617"/>
                    <a:pt x="20841" y="514"/>
                    <a:pt x="21009" y="411"/>
                  </a:cubicBezTo>
                  <a:cubicBezTo>
                    <a:pt x="20672" y="1440"/>
                    <a:pt x="20250" y="2263"/>
                    <a:pt x="19575" y="2983"/>
                  </a:cubicBezTo>
                  <a:cubicBezTo>
                    <a:pt x="19406" y="3086"/>
                    <a:pt x="19322" y="3291"/>
                    <a:pt x="19069" y="3394"/>
                  </a:cubicBezTo>
                  <a:cubicBezTo>
                    <a:pt x="19069" y="3394"/>
                    <a:pt x="19069" y="3394"/>
                    <a:pt x="19069" y="3394"/>
                  </a:cubicBezTo>
                  <a:cubicBezTo>
                    <a:pt x="20081" y="3394"/>
                    <a:pt x="20841" y="2777"/>
                    <a:pt x="21600" y="2571"/>
                  </a:cubicBezTo>
                  <a:cubicBezTo>
                    <a:pt x="21600" y="2571"/>
                    <a:pt x="21600" y="2571"/>
                    <a:pt x="21600" y="2571"/>
                  </a:cubicBezTo>
                  <a:cubicBezTo>
                    <a:pt x="21178" y="3291"/>
                    <a:pt x="20672" y="4114"/>
                    <a:pt x="20081" y="4629"/>
                  </a:cubicBezTo>
                  <a:cubicBezTo>
                    <a:pt x="19828" y="4834"/>
                    <a:pt x="19659" y="5143"/>
                    <a:pt x="19406" y="5349"/>
                  </a:cubicBezTo>
                  <a:cubicBezTo>
                    <a:pt x="19406" y="6583"/>
                    <a:pt x="19406" y="7714"/>
                    <a:pt x="19237" y="8743"/>
                  </a:cubicBezTo>
                  <a:cubicBezTo>
                    <a:pt x="18056" y="14811"/>
                    <a:pt x="15188" y="18926"/>
                    <a:pt x="10547" y="20777"/>
                  </a:cubicBezTo>
                  <a:cubicBezTo>
                    <a:pt x="8859" y="21394"/>
                    <a:pt x="6159" y="21600"/>
                    <a:pt x="4219" y="21086"/>
                  </a:cubicBezTo>
                  <a:cubicBezTo>
                    <a:pt x="3291" y="20777"/>
                    <a:pt x="2447" y="20469"/>
                    <a:pt x="1603" y="20057"/>
                  </a:cubicBezTo>
                  <a:cubicBezTo>
                    <a:pt x="1181" y="19749"/>
                    <a:pt x="759" y="19543"/>
                    <a:pt x="422" y="19234"/>
                  </a:cubicBezTo>
                  <a:cubicBezTo>
                    <a:pt x="253" y="19131"/>
                    <a:pt x="169" y="19029"/>
                    <a:pt x="0" y="18926"/>
                  </a:cubicBezTo>
                  <a:cubicBezTo>
                    <a:pt x="422" y="18926"/>
                    <a:pt x="928" y="19131"/>
                    <a:pt x="1434" y="19029"/>
                  </a:cubicBezTo>
                  <a:cubicBezTo>
                    <a:pt x="1856" y="18926"/>
                    <a:pt x="2278" y="18926"/>
                    <a:pt x="2700" y="18823"/>
                  </a:cubicBezTo>
                  <a:cubicBezTo>
                    <a:pt x="3713" y="18514"/>
                    <a:pt x="4556" y="18206"/>
                    <a:pt x="5316" y="17691"/>
                  </a:cubicBezTo>
                  <a:cubicBezTo>
                    <a:pt x="5738" y="17383"/>
                    <a:pt x="6244" y="17074"/>
                    <a:pt x="6581" y="16663"/>
                  </a:cubicBezTo>
                  <a:cubicBezTo>
                    <a:pt x="6075" y="16663"/>
                    <a:pt x="5569" y="16560"/>
                    <a:pt x="5231" y="16457"/>
                  </a:cubicBezTo>
                  <a:cubicBezTo>
                    <a:pt x="3797" y="15840"/>
                    <a:pt x="2953" y="14709"/>
                    <a:pt x="2447" y="12960"/>
                  </a:cubicBezTo>
                  <a:cubicBezTo>
                    <a:pt x="2869" y="13063"/>
                    <a:pt x="4134" y="13166"/>
                    <a:pt x="4388" y="12857"/>
                  </a:cubicBezTo>
                  <a:cubicBezTo>
                    <a:pt x="3881" y="12857"/>
                    <a:pt x="3291" y="12446"/>
                    <a:pt x="2953" y="12137"/>
                  </a:cubicBezTo>
                  <a:cubicBezTo>
                    <a:pt x="1772" y="11211"/>
                    <a:pt x="844" y="9771"/>
                    <a:pt x="844" y="7509"/>
                  </a:cubicBezTo>
                  <a:cubicBezTo>
                    <a:pt x="1013" y="7611"/>
                    <a:pt x="1181" y="7714"/>
                    <a:pt x="1350" y="7817"/>
                  </a:cubicBezTo>
                  <a:cubicBezTo>
                    <a:pt x="1603" y="7920"/>
                    <a:pt x="1856" y="8023"/>
                    <a:pt x="2278" y="8126"/>
                  </a:cubicBezTo>
                  <a:cubicBezTo>
                    <a:pt x="2363" y="8126"/>
                    <a:pt x="2700" y="8229"/>
                    <a:pt x="2869" y="8126"/>
                  </a:cubicBezTo>
                  <a:cubicBezTo>
                    <a:pt x="2784" y="8126"/>
                    <a:pt x="2784" y="8126"/>
                    <a:pt x="2784" y="8126"/>
                  </a:cubicBezTo>
                  <a:cubicBezTo>
                    <a:pt x="2616" y="7817"/>
                    <a:pt x="2194" y="7611"/>
                    <a:pt x="2025" y="7303"/>
                  </a:cubicBezTo>
                  <a:cubicBezTo>
                    <a:pt x="1266" y="6171"/>
                    <a:pt x="591" y="4423"/>
                    <a:pt x="1013" y="2366"/>
                  </a:cubicBezTo>
                  <a:cubicBezTo>
                    <a:pt x="1097" y="1851"/>
                    <a:pt x="1266" y="1440"/>
                    <a:pt x="1519" y="1029"/>
                  </a:cubicBezTo>
                  <a:cubicBezTo>
                    <a:pt x="1519" y="1029"/>
                    <a:pt x="1519" y="1029"/>
                    <a:pt x="1519" y="1029"/>
                  </a:cubicBezTo>
                  <a:cubicBezTo>
                    <a:pt x="1603" y="1234"/>
                    <a:pt x="1772" y="1337"/>
                    <a:pt x="1941" y="1543"/>
                  </a:cubicBezTo>
                  <a:cubicBezTo>
                    <a:pt x="2278" y="2160"/>
                    <a:pt x="2784" y="2674"/>
                    <a:pt x="3206" y="3086"/>
                  </a:cubicBezTo>
                  <a:cubicBezTo>
                    <a:pt x="4809" y="4629"/>
                    <a:pt x="6328" y="5554"/>
                    <a:pt x="8691" y="6274"/>
                  </a:cubicBezTo>
                  <a:cubicBezTo>
                    <a:pt x="9281" y="6480"/>
                    <a:pt x="9956" y="6583"/>
                    <a:pt x="10631" y="6583"/>
                  </a:cubicBezTo>
                  <a:cubicBezTo>
                    <a:pt x="10462" y="5863"/>
                    <a:pt x="10462" y="4731"/>
                    <a:pt x="10631" y="4114"/>
                  </a:cubicBezTo>
                  <a:cubicBezTo>
                    <a:pt x="11053" y="2366"/>
                    <a:pt x="11897" y="1131"/>
                    <a:pt x="13163" y="411"/>
                  </a:cubicBezTo>
                  <a:cubicBezTo>
                    <a:pt x="13500" y="309"/>
                    <a:pt x="13837" y="206"/>
                    <a:pt x="14175" y="103"/>
                  </a:cubicBezTo>
                  <a:cubicBezTo>
                    <a:pt x="14344" y="103"/>
                    <a:pt x="14513" y="0"/>
                    <a:pt x="14681" y="0"/>
                  </a:cubicBezTo>
                </a:path>
              </a:pathLst>
            </a:custGeom>
            <a:solidFill>
              <a:schemeClr val="accent1"/>
            </a:solidFill>
            <a:ln w="317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90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799" name="Oval 60"/>
            <p:cNvSpPr/>
            <p:nvPr/>
          </p:nvSpPr>
          <p:spPr>
            <a:xfrm>
              <a:off x="0" y="0"/>
              <a:ext cx="566730" cy="565146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00">
                <a:lnSpc>
                  <a:spcPct val="110000"/>
                </a:lnSpc>
                <a:defRPr sz="32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801" name="Freeform 21"/>
          <p:cNvSpPr/>
          <p:nvPr/>
        </p:nvSpPr>
        <p:spPr>
          <a:xfrm>
            <a:off x="1393145" y="4877270"/>
            <a:ext cx="324298" cy="43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2" extrusionOk="0">
                <a:moveTo>
                  <a:pt x="19654" y="12609"/>
                </a:moveTo>
                <a:lnTo>
                  <a:pt x="11907" y="21006"/>
                </a:lnTo>
                <a:cubicBezTo>
                  <a:pt x="11372" y="21600"/>
                  <a:pt x="10189" y="21600"/>
                  <a:pt x="9693" y="21006"/>
                </a:cubicBezTo>
                <a:lnTo>
                  <a:pt x="1908" y="12525"/>
                </a:lnTo>
                <a:cubicBezTo>
                  <a:pt x="611" y="11196"/>
                  <a:pt x="0" y="9613"/>
                  <a:pt x="0" y="8001"/>
                </a:cubicBezTo>
                <a:cubicBezTo>
                  <a:pt x="0" y="3562"/>
                  <a:pt x="4808" y="0"/>
                  <a:pt x="10800" y="0"/>
                </a:cubicBezTo>
                <a:cubicBezTo>
                  <a:pt x="16792" y="0"/>
                  <a:pt x="21600" y="3562"/>
                  <a:pt x="21600" y="8001"/>
                </a:cubicBezTo>
                <a:cubicBezTo>
                  <a:pt x="21600" y="9726"/>
                  <a:pt x="20951" y="11196"/>
                  <a:pt x="19654" y="12609"/>
                </a:cubicBezTo>
                <a:close/>
                <a:moveTo>
                  <a:pt x="3053" y="11987"/>
                </a:moveTo>
                <a:lnTo>
                  <a:pt x="10800" y="20299"/>
                </a:lnTo>
                <a:lnTo>
                  <a:pt x="18433" y="12072"/>
                </a:lnTo>
                <a:cubicBezTo>
                  <a:pt x="19616" y="10800"/>
                  <a:pt x="20226" y="9528"/>
                  <a:pt x="20226" y="8001"/>
                </a:cubicBezTo>
                <a:cubicBezTo>
                  <a:pt x="20226" y="4213"/>
                  <a:pt x="15990" y="1074"/>
                  <a:pt x="10800" y="1074"/>
                </a:cubicBezTo>
                <a:cubicBezTo>
                  <a:pt x="5686" y="1074"/>
                  <a:pt x="1488" y="4213"/>
                  <a:pt x="1488" y="8001"/>
                </a:cubicBezTo>
                <a:cubicBezTo>
                  <a:pt x="1488" y="9386"/>
                  <a:pt x="2023" y="10800"/>
                  <a:pt x="3053" y="11987"/>
                </a:cubicBezTo>
                <a:close/>
                <a:moveTo>
                  <a:pt x="10800" y="4099"/>
                </a:moveTo>
                <a:cubicBezTo>
                  <a:pt x="7938" y="4099"/>
                  <a:pt x="5572" y="5852"/>
                  <a:pt x="5572" y="8001"/>
                </a:cubicBezTo>
                <a:cubicBezTo>
                  <a:pt x="5572" y="10150"/>
                  <a:pt x="7938" y="11874"/>
                  <a:pt x="10800" y="11874"/>
                </a:cubicBezTo>
                <a:cubicBezTo>
                  <a:pt x="13662" y="11874"/>
                  <a:pt x="16066" y="10150"/>
                  <a:pt x="16066" y="8001"/>
                </a:cubicBezTo>
                <a:cubicBezTo>
                  <a:pt x="16066" y="5852"/>
                  <a:pt x="13662" y="4099"/>
                  <a:pt x="10800" y="4099"/>
                </a:cubicBezTo>
                <a:close/>
                <a:moveTo>
                  <a:pt x="10800" y="5202"/>
                </a:moveTo>
                <a:cubicBezTo>
                  <a:pt x="12899" y="5202"/>
                  <a:pt x="14578" y="6446"/>
                  <a:pt x="14578" y="8001"/>
                </a:cubicBezTo>
                <a:cubicBezTo>
                  <a:pt x="14578" y="9528"/>
                  <a:pt x="12899" y="10800"/>
                  <a:pt x="10800" y="10800"/>
                </a:cubicBezTo>
                <a:cubicBezTo>
                  <a:pt x="8739" y="10800"/>
                  <a:pt x="7022" y="9528"/>
                  <a:pt x="7022" y="8001"/>
                </a:cubicBezTo>
                <a:cubicBezTo>
                  <a:pt x="7022" y="6446"/>
                  <a:pt x="8739" y="5202"/>
                  <a:pt x="10800" y="52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2" name="Freeform 22"/>
          <p:cNvSpPr/>
          <p:nvPr/>
        </p:nvSpPr>
        <p:spPr>
          <a:xfrm>
            <a:off x="1407510" y="6718724"/>
            <a:ext cx="410977" cy="303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71" y="0"/>
                </a:moveTo>
                <a:lnTo>
                  <a:pt x="17929" y="0"/>
                </a:lnTo>
                <a:cubicBezTo>
                  <a:pt x="19921" y="0"/>
                  <a:pt x="21600" y="2195"/>
                  <a:pt x="21600" y="4967"/>
                </a:cubicBezTo>
                <a:lnTo>
                  <a:pt x="21600" y="16672"/>
                </a:lnTo>
                <a:cubicBezTo>
                  <a:pt x="21600" y="19367"/>
                  <a:pt x="19921" y="21600"/>
                  <a:pt x="17929" y="21600"/>
                </a:cubicBezTo>
                <a:lnTo>
                  <a:pt x="3671" y="21600"/>
                </a:lnTo>
                <a:cubicBezTo>
                  <a:pt x="1679" y="21600"/>
                  <a:pt x="0" y="19367"/>
                  <a:pt x="0" y="16672"/>
                </a:cubicBezTo>
                <a:lnTo>
                  <a:pt x="0" y="4967"/>
                </a:lnTo>
                <a:cubicBezTo>
                  <a:pt x="0" y="2195"/>
                  <a:pt x="1679" y="0"/>
                  <a:pt x="3671" y="0"/>
                </a:cubicBezTo>
                <a:close/>
                <a:moveTo>
                  <a:pt x="1537" y="18635"/>
                </a:moveTo>
                <a:lnTo>
                  <a:pt x="7371" y="10704"/>
                </a:lnTo>
                <a:lnTo>
                  <a:pt x="1594" y="2888"/>
                </a:lnTo>
                <a:cubicBezTo>
                  <a:pt x="1252" y="3504"/>
                  <a:pt x="1081" y="4158"/>
                  <a:pt x="1081" y="4967"/>
                </a:cubicBezTo>
                <a:lnTo>
                  <a:pt x="1081" y="16672"/>
                </a:lnTo>
                <a:cubicBezTo>
                  <a:pt x="1081" y="17365"/>
                  <a:pt x="1252" y="18019"/>
                  <a:pt x="1537" y="18635"/>
                </a:cubicBezTo>
                <a:close/>
                <a:moveTo>
                  <a:pt x="8424" y="12167"/>
                </a:moveTo>
                <a:lnTo>
                  <a:pt x="8082" y="11743"/>
                </a:lnTo>
                <a:lnTo>
                  <a:pt x="2305" y="19636"/>
                </a:lnTo>
                <a:cubicBezTo>
                  <a:pt x="2732" y="19944"/>
                  <a:pt x="3187" y="20137"/>
                  <a:pt x="3671" y="20137"/>
                </a:cubicBezTo>
                <a:lnTo>
                  <a:pt x="17929" y="20137"/>
                </a:lnTo>
                <a:cubicBezTo>
                  <a:pt x="18413" y="20137"/>
                  <a:pt x="18868" y="19944"/>
                  <a:pt x="19238" y="19636"/>
                </a:cubicBezTo>
                <a:lnTo>
                  <a:pt x="13518" y="11820"/>
                </a:lnTo>
                <a:lnTo>
                  <a:pt x="13176" y="12167"/>
                </a:lnTo>
                <a:cubicBezTo>
                  <a:pt x="11867" y="13976"/>
                  <a:pt x="9733" y="13976"/>
                  <a:pt x="8424" y="12167"/>
                </a:cubicBezTo>
                <a:close/>
                <a:moveTo>
                  <a:pt x="17929" y="1463"/>
                </a:moveTo>
                <a:lnTo>
                  <a:pt x="3671" y="1463"/>
                </a:lnTo>
                <a:cubicBezTo>
                  <a:pt x="3216" y="1463"/>
                  <a:pt x="2760" y="1579"/>
                  <a:pt x="2391" y="1887"/>
                </a:cubicBezTo>
                <a:lnTo>
                  <a:pt x="9192" y="11204"/>
                </a:lnTo>
                <a:cubicBezTo>
                  <a:pt x="10046" y="12359"/>
                  <a:pt x="11497" y="12359"/>
                  <a:pt x="12408" y="11204"/>
                </a:cubicBezTo>
                <a:lnTo>
                  <a:pt x="19209" y="1887"/>
                </a:lnTo>
                <a:cubicBezTo>
                  <a:pt x="18840" y="1579"/>
                  <a:pt x="18384" y="1463"/>
                  <a:pt x="17929" y="1463"/>
                </a:cubicBezTo>
                <a:close/>
                <a:moveTo>
                  <a:pt x="20006" y="2888"/>
                </a:moveTo>
                <a:lnTo>
                  <a:pt x="14229" y="10742"/>
                </a:lnTo>
                <a:lnTo>
                  <a:pt x="20063" y="18635"/>
                </a:lnTo>
                <a:cubicBezTo>
                  <a:pt x="20348" y="18096"/>
                  <a:pt x="20519" y="17403"/>
                  <a:pt x="20519" y="16672"/>
                </a:cubicBezTo>
                <a:lnTo>
                  <a:pt x="20519" y="4967"/>
                </a:lnTo>
                <a:cubicBezTo>
                  <a:pt x="20519" y="4158"/>
                  <a:pt x="20348" y="3504"/>
                  <a:pt x="20006" y="288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3" name="Question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80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23353387" y="12737674"/>
            <a:ext cx="40487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/>
          <a:lstStyle>
            <a:lvl1pPr defTabSz="1827213"/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80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6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istributed &amp; Parall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&amp; Parallel </a:t>
            </a:r>
          </a:p>
        </p:txBody>
      </p:sp>
      <p:sp>
        <p:nvSpPr>
          <p:cNvPr id="465" name="We need to distribute and train in parallel to be effici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need to distribute and train in parallel to be efficient</a:t>
            </a:r>
          </a:p>
          <a:p>
            <a:pPr lvl="1"/>
            <a:r>
              <a:t>Data Parallelism</a:t>
            </a:r>
          </a:p>
          <a:p>
            <a:pPr lvl="1"/>
            <a:r>
              <a:t>Model Parallelsim</a:t>
            </a:r>
          </a:p>
          <a:p>
            <a:pPr lvl="1"/>
            <a:r>
              <a:t>Grid Search</a:t>
            </a:r>
          </a:p>
          <a:p>
            <a:pPr lvl="1"/>
            <a:r>
              <a:t>Predict</a:t>
            </a:r>
          </a:p>
          <a:p>
            <a:pPr lvl="1"/>
            <a:r>
              <a:t>-&gt; Build in TF</a:t>
            </a:r>
          </a:p>
          <a:p>
            <a:r>
              <a:t>How can we deploy that to a cluster</a:t>
            </a:r>
          </a:p>
          <a:p>
            <a:pPr lvl="1"/>
            <a:r>
              <a:t>Schedule TF onto Nodes</a:t>
            </a:r>
          </a:p>
          <a:p>
            <a:pPr lvl="1"/>
            <a:r>
              <a:t>Service Discovery</a:t>
            </a:r>
          </a:p>
          <a:p>
            <a:pPr lvl="1"/>
            <a:r>
              <a:t>GPUs</a:t>
            </a:r>
          </a:p>
          <a:p>
            <a:pPr lvl="1"/>
            <a:r>
              <a:t>-&gt; Kubernetes</a:t>
            </a:r>
          </a:p>
        </p:txBody>
      </p:sp>
      <p:sp>
        <p:nvSpPr>
          <p:cNvPr id="4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1810" y="12796094"/>
            <a:ext cx="1480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67" name="model_parallelism.png" descr="model_parallelis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1005" y="2004966"/>
            <a:ext cx="878840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data_paralism.png" descr="data_paralis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7652" y="7542031"/>
            <a:ext cx="5395105" cy="498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quirements &amp; Cont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Requirements &amp; Content</a:t>
            </a:r>
          </a:p>
        </p:txBody>
      </p:sp>
      <p:sp>
        <p:nvSpPr>
          <p:cNvPr id="471" name="Basic Knowledge of Neural Network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Basic Knowledge of Neural Networks</a:t>
            </a:r>
          </a:p>
          <a:p>
            <a:pPr>
              <a:defRPr sz="3600"/>
            </a:pPr>
            <a:r>
              <a:t>Knowledge of Tensorflow</a:t>
            </a:r>
          </a:p>
          <a:p>
            <a:pPr>
              <a:defRPr sz="3600"/>
            </a:pPr>
            <a:r>
              <a:t>Basic Docker/Kubernetes knowledge</a:t>
            </a:r>
          </a:p>
          <a:p>
            <a:pPr lvl="1">
              <a:defRPr sz="3200"/>
            </a:pPr>
            <a:r>
              <a:t>(Docker) Containers: Mini VM (Wrong!)</a:t>
            </a:r>
          </a:p>
          <a:p>
            <a:pPr lvl="1">
              <a:defRPr sz="3200"/>
            </a:pPr>
            <a:r>
              <a:t>Kubernetes: Schedulurer/Orchestration Tool for Containers</a:t>
            </a:r>
          </a:p>
          <a:p>
            <a:pPr marL="280736" indent="-280736">
              <a:defRPr sz="3600"/>
            </a:pPr>
            <a:r>
              <a:t>Only focus on the task of parallel and/or distributed training</a:t>
            </a:r>
          </a:p>
          <a:p>
            <a:pPr lvl="1">
              <a:defRPr sz="3200"/>
            </a:pPr>
            <a:r>
              <a:t>We will not look at architectures like CNN/LTSM etc</a:t>
            </a:r>
          </a:p>
        </p:txBody>
      </p:sp>
      <p:sp>
        <p:nvSpPr>
          <p:cNvPr id="47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0895" y="12796094"/>
            <a:ext cx="14986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nsorflow on a single n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on a single node</a:t>
            </a:r>
          </a:p>
        </p:txBody>
      </p:sp>
      <p:sp>
        <p:nvSpPr>
          <p:cNvPr id="47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3181" y="12796094"/>
            <a:ext cx="14528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76" name="Rounded Rectangle"/>
          <p:cNvSpPr/>
          <p:nvPr/>
        </p:nvSpPr>
        <p:spPr>
          <a:xfrm>
            <a:off x="17398781" y="6771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3124" y="945595"/>
            <a:ext cx="9792708" cy="426307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Build your Graph…"/>
          <p:cNvSpPr>
            <a:spLocks noGrp="1"/>
          </p:cNvSpPr>
          <p:nvPr>
            <p:ph type="body" sz="half" idx="4294967295"/>
          </p:nvPr>
        </p:nvSpPr>
        <p:spPr>
          <a:xfrm>
            <a:off x="1275720" y="2381251"/>
            <a:ext cx="8860766" cy="9783379"/>
          </a:xfrm>
          <a:prstGeom prst="rect">
            <a:avLst/>
          </a:prstGeom>
        </p:spPr>
        <p:txBody>
          <a:bodyPr/>
          <a:lstStyle/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Build your Graph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Define which Parts on each device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TF places data 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DMA for coordination/communication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 Define loss, accuracy etc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Create Session for training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Feed Data into Session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Retrieve results</a:t>
            </a:r>
          </a:p>
        </p:txBody>
      </p:sp>
      <p:pic>
        <p:nvPicPr>
          <p:cNvPr id="479" name="gpu icon.png" descr="gpu icon.png"/>
          <p:cNvPicPr>
            <a:picLocks noChangeAspect="1"/>
          </p:cNvPicPr>
          <p:nvPr/>
        </p:nvPicPr>
        <p:blipFill>
          <a:blip r:embed="rId3">
            <a:extLst/>
          </a:blip>
          <a:srcRect l="5712" t="22857" r="5710" b="20712"/>
          <a:stretch>
            <a:fillRect/>
          </a:stretch>
        </p:blipFill>
        <p:spPr>
          <a:xfrm>
            <a:off x="20194736" y="9075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80" name="processor.png" descr="process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3323" y="8824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pu:0"/>
          <p:cNvSpPr/>
          <p:nvPr/>
        </p:nvSpPr>
        <p:spPr>
          <a:xfrm>
            <a:off x="18153574" y="8033621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82" name="gpu:0"/>
          <p:cNvSpPr/>
          <p:nvPr/>
        </p:nvSpPr>
        <p:spPr>
          <a:xfrm>
            <a:off x="21008609" y="8033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83" name="/job:worker/task:0/"/>
          <p:cNvSpPr/>
          <p:nvPr/>
        </p:nvSpPr>
        <p:spPr>
          <a:xfrm>
            <a:off x="18129243" y="7178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84" name="Client Code"/>
          <p:cNvSpPr/>
          <p:nvPr/>
        </p:nvSpPr>
        <p:spPr>
          <a:xfrm>
            <a:off x="18897919" y="5895288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 Server &amp; Worker Replica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Server &amp; Worker Replicas </a:t>
            </a:r>
          </a:p>
        </p:txBody>
      </p:sp>
      <p:sp>
        <p:nvSpPr>
          <p:cNvPr id="487" name="Client: Code that builds the Graph, communicates with cluster, builds the sess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Client: Code that builds the Graph, communicates with cluster, builds the session</a:t>
            </a:r>
          </a:p>
          <a:p>
            <a:r>
              <a:t>Cluster: Set of nodes which have jobs (roles)</a:t>
            </a:r>
          </a:p>
          <a:p>
            <a:r>
              <a:t>Jobs</a:t>
            </a:r>
          </a:p>
          <a:p>
            <a:pPr lvl="1"/>
            <a:r>
              <a:t>Worker Replicas: compute intensive part</a:t>
            </a:r>
          </a:p>
          <a:p>
            <a:pPr lvl="1"/>
            <a:r>
              <a:t>Parameter Servers(ps): Holds model state and reacts to updates</a:t>
            </a:r>
          </a:p>
          <a:p>
            <a:pPr lvl="1"/>
            <a:r>
              <a:t>Each job can hold 0..* task</a:t>
            </a:r>
          </a:p>
          <a:p>
            <a:r>
              <a:t>Task </a:t>
            </a:r>
          </a:p>
          <a:p>
            <a:pPr lvl="1"/>
            <a:r>
              <a:t>The actual server process</a:t>
            </a:r>
          </a:p>
          <a:p>
            <a:r>
              <a:t>Worker Task 0 is by default the chief worker</a:t>
            </a:r>
          </a:p>
          <a:p>
            <a:pPr lvl="1"/>
            <a:r>
              <a:t>Responsible for checkpointing, initialising and health checking</a:t>
            </a:r>
          </a:p>
          <a:p>
            <a:r>
              <a:t>CPU 0 represents all CPUs on the Node</a:t>
            </a:r>
          </a:p>
        </p:txBody>
      </p:sp>
      <p:sp>
        <p:nvSpPr>
          <p:cNvPr id="48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89" name="Client Code"/>
          <p:cNvSpPr/>
          <p:nvPr/>
        </p:nvSpPr>
        <p:spPr>
          <a:xfrm>
            <a:off x="18254253" y="846649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490" name="Session"/>
          <p:cNvSpPr/>
          <p:nvPr/>
        </p:nvSpPr>
        <p:spPr>
          <a:xfrm>
            <a:off x="16755113" y="1750174"/>
            <a:ext cx="5734731" cy="4547773"/>
          </a:xfrm>
          <a:prstGeom prst="roundRect">
            <a:avLst>
              <a:gd name="adj" fmla="val 19289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Session</a:t>
            </a:r>
          </a:p>
        </p:txBody>
      </p:sp>
      <p:sp>
        <p:nvSpPr>
          <p:cNvPr id="491" name="Graph"/>
          <p:cNvSpPr/>
          <p:nvPr/>
        </p:nvSpPr>
        <p:spPr>
          <a:xfrm>
            <a:off x="17116975" y="2543431"/>
            <a:ext cx="5011008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2" name="Graph"/>
          <p:cNvSpPr/>
          <p:nvPr/>
        </p:nvSpPr>
        <p:spPr>
          <a:xfrm>
            <a:off x="17116975" y="3955451"/>
            <a:ext cx="5011008" cy="1927478"/>
          </a:xfrm>
          <a:prstGeom prst="roundRect">
            <a:avLst>
              <a:gd name="adj" fmla="val 40241"/>
            </a:avLst>
          </a:prstGeom>
          <a:solidFill>
            <a:srgbClr val="FFFFFF"/>
          </a:solidFill>
          <a:ln w="889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3" name="Rounded Rectangle"/>
          <p:cNvSpPr/>
          <p:nvPr/>
        </p:nvSpPr>
        <p:spPr>
          <a:xfrm>
            <a:off x="13552503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9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05" b="20710"/>
          <a:stretch>
            <a:fillRect/>
          </a:stretch>
        </p:blipFill>
        <p:spPr>
          <a:xfrm>
            <a:off x="15702125" y="9822083"/>
            <a:ext cx="2113757" cy="134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" y="0"/>
                </a:moveTo>
                <a:cubicBezTo>
                  <a:pt x="43" y="0"/>
                  <a:pt x="0" y="47"/>
                  <a:pt x="0" y="758"/>
                </a:cubicBezTo>
                <a:cubicBezTo>
                  <a:pt x="0" y="1191"/>
                  <a:pt x="134" y="1642"/>
                  <a:pt x="316" y="1821"/>
                </a:cubicBezTo>
                <a:cubicBezTo>
                  <a:pt x="614" y="2112"/>
                  <a:pt x="632" y="2737"/>
                  <a:pt x="621" y="11866"/>
                </a:cubicBezTo>
                <a:lnTo>
                  <a:pt x="608" y="21600"/>
                </a:lnTo>
                <a:lnTo>
                  <a:pt x="1079" y="21600"/>
                </a:lnTo>
                <a:cubicBezTo>
                  <a:pt x="1515" y="21600"/>
                  <a:pt x="1553" y="21509"/>
                  <a:pt x="1602" y="20301"/>
                </a:cubicBezTo>
                <a:lnTo>
                  <a:pt x="1655" y="19003"/>
                </a:lnTo>
                <a:lnTo>
                  <a:pt x="3484" y="19003"/>
                </a:lnTo>
                <a:lnTo>
                  <a:pt x="5313" y="19003"/>
                </a:lnTo>
                <a:lnTo>
                  <a:pt x="5366" y="20301"/>
                </a:lnTo>
                <a:lnTo>
                  <a:pt x="5418" y="21600"/>
                </a:lnTo>
                <a:lnTo>
                  <a:pt x="15484" y="21600"/>
                </a:lnTo>
                <a:lnTo>
                  <a:pt x="15537" y="20301"/>
                </a:lnTo>
                <a:lnTo>
                  <a:pt x="15590" y="19003"/>
                </a:lnTo>
                <a:lnTo>
                  <a:pt x="18027" y="18850"/>
                </a:lnTo>
                <a:cubicBezTo>
                  <a:pt x="19368" y="18767"/>
                  <a:pt x="20606" y="18598"/>
                  <a:pt x="20777" y="18474"/>
                </a:cubicBezTo>
                <a:cubicBezTo>
                  <a:pt x="21504" y="17951"/>
                  <a:pt x="21600" y="17027"/>
                  <a:pt x="21600" y="10389"/>
                </a:cubicBezTo>
                <a:cubicBezTo>
                  <a:pt x="21600" y="3754"/>
                  <a:pt x="21506" y="2850"/>
                  <a:pt x="20777" y="2292"/>
                </a:cubicBezTo>
                <a:cubicBezTo>
                  <a:pt x="20606" y="2161"/>
                  <a:pt x="16232" y="1991"/>
                  <a:pt x="11060" y="1916"/>
                </a:cubicBezTo>
                <a:lnTo>
                  <a:pt x="1655" y="1776"/>
                </a:lnTo>
                <a:lnTo>
                  <a:pt x="1598" y="885"/>
                </a:lnTo>
                <a:cubicBezTo>
                  <a:pt x="1545" y="29"/>
                  <a:pt x="1515" y="0"/>
                  <a:pt x="771" y="0"/>
                </a:cubicBezTo>
                <a:close/>
                <a:moveTo>
                  <a:pt x="15127" y="3603"/>
                </a:moveTo>
                <a:cubicBezTo>
                  <a:pt x="18681" y="3611"/>
                  <a:pt x="20186" y="3690"/>
                  <a:pt x="20314" y="3858"/>
                </a:cubicBezTo>
                <a:cubicBezTo>
                  <a:pt x="20637" y="4278"/>
                  <a:pt x="20664" y="16392"/>
                  <a:pt x="20343" y="16895"/>
                </a:cubicBezTo>
                <a:cubicBezTo>
                  <a:pt x="20030" y="17387"/>
                  <a:pt x="1767" y="17368"/>
                  <a:pt x="1647" y="16876"/>
                </a:cubicBezTo>
                <a:cubicBezTo>
                  <a:pt x="1600" y="16685"/>
                  <a:pt x="1584" y="13640"/>
                  <a:pt x="1610" y="10109"/>
                </a:cubicBezTo>
                <a:lnTo>
                  <a:pt x="1655" y="3692"/>
                </a:lnTo>
                <a:lnTo>
                  <a:pt x="10865" y="3622"/>
                </a:lnTo>
                <a:cubicBezTo>
                  <a:pt x="12529" y="3609"/>
                  <a:pt x="13943" y="3601"/>
                  <a:pt x="15127" y="3603"/>
                </a:cubicBezTo>
                <a:close/>
                <a:moveTo>
                  <a:pt x="12009" y="5061"/>
                </a:moveTo>
                <a:cubicBezTo>
                  <a:pt x="10771" y="5061"/>
                  <a:pt x="10602" y="5127"/>
                  <a:pt x="9875" y="5946"/>
                </a:cubicBezTo>
                <a:lnTo>
                  <a:pt x="9089" y="6837"/>
                </a:lnTo>
                <a:lnTo>
                  <a:pt x="5937" y="6837"/>
                </a:lnTo>
                <a:lnTo>
                  <a:pt x="2786" y="6837"/>
                </a:lnTo>
                <a:lnTo>
                  <a:pt x="2778" y="7932"/>
                </a:lnTo>
                <a:cubicBezTo>
                  <a:pt x="2774" y="8534"/>
                  <a:pt x="2766" y="10099"/>
                  <a:pt x="2762" y="11414"/>
                </a:cubicBezTo>
                <a:lnTo>
                  <a:pt x="2754" y="13808"/>
                </a:lnTo>
                <a:lnTo>
                  <a:pt x="5937" y="13884"/>
                </a:lnTo>
                <a:cubicBezTo>
                  <a:pt x="9026" y="13957"/>
                  <a:pt x="9141" y="13975"/>
                  <a:pt x="9693" y="14636"/>
                </a:cubicBezTo>
                <a:cubicBezTo>
                  <a:pt x="10006" y="15010"/>
                  <a:pt x="10442" y="15438"/>
                  <a:pt x="10662" y="15584"/>
                </a:cubicBezTo>
                <a:cubicBezTo>
                  <a:pt x="10882" y="15731"/>
                  <a:pt x="11578" y="15821"/>
                  <a:pt x="12211" y="15781"/>
                </a:cubicBezTo>
                <a:cubicBezTo>
                  <a:pt x="13525" y="15699"/>
                  <a:pt x="14290" y="15050"/>
                  <a:pt x="14993" y="13439"/>
                </a:cubicBezTo>
                <a:cubicBezTo>
                  <a:pt x="15347" y="12629"/>
                  <a:pt x="15415" y="12150"/>
                  <a:pt x="15415" y="10389"/>
                </a:cubicBezTo>
                <a:cubicBezTo>
                  <a:pt x="15415" y="8014"/>
                  <a:pt x="15072" y="6909"/>
                  <a:pt x="13963" y="5717"/>
                </a:cubicBezTo>
                <a:cubicBezTo>
                  <a:pt x="13446" y="5161"/>
                  <a:pt x="13142" y="5061"/>
                  <a:pt x="12009" y="5061"/>
                </a:cubicBezTo>
                <a:close/>
                <a:moveTo>
                  <a:pt x="17970" y="5347"/>
                </a:moveTo>
                <a:cubicBezTo>
                  <a:pt x="17883" y="5352"/>
                  <a:pt x="17794" y="5365"/>
                  <a:pt x="17703" y="5392"/>
                </a:cubicBezTo>
                <a:cubicBezTo>
                  <a:pt x="16674" y="5701"/>
                  <a:pt x="16333" y="8230"/>
                  <a:pt x="17179" y="9275"/>
                </a:cubicBezTo>
                <a:cubicBezTo>
                  <a:pt x="17801" y="10042"/>
                  <a:pt x="18553" y="10004"/>
                  <a:pt x="19081" y="9173"/>
                </a:cubicBezTo>
                <a:cubicBezTo>
                  <a:pt x="20048" y="7656"/>
                  <a:pt x="19275" y="5277"/>
                  <a:pt x="17970" y="5347"/>
                </a:cubicBezTo>
                <a:close/>
                <a:moveTo>
                  <a:pt x="12086" y="6563"/>
                </a:moveTo>
                <a:cubicBezTo>
                  <a:pt x="12858" y="6562"/>
                  <a:pt x="13005" y="6669"/>
                  <a:pt x="13696" y="7754"/>
                </a:cubicBezTo>
                <a:cubicBezTo>
                  <a:pt x="14401" y="8861"/>
                  <a:pt x="14458" y="9055"/>
                  <a:pt x="14458" y="10389"/>
                </a:cubicBezTo>
                <a:cubicBezTo>
                  <a:pt x="14458" y="11724"/>
                  <a:pt x="14401" y="11917"/>
                  <a:pt x="13696" y="13025"/>
                </a:cubicBezTo>
                <a:cubicBezTo>
                  <a:pt x="12990" y="14133"/>
                  <a:pt x="12867" y="14215"/>
                  <a:pt x="12017" y="14215"/>
                </a:cubicBezTo>
                <a:cubicBezTo>
                  <a:pt x="11167" y="14215"/>
                  <a:pt x="11047" y="14133"/>
                  <a:pt x="10342" y="13025"/>
                </a:cubicBezTo>
                <a:cubicBezTo>
                  <a:pt x="9651" y="11940"/>
                  <a:pt x="9582" y="11704"/>
                  <a:pt x="9583" y="10491"/>
                </a:cubicBezTo>
                <a:cubicBezTo>
                  <a:pt x="9585" y="8134"/>
                  <a:pt x="10584" y="6567"/>
                  <a:pt x="12086" y="6563"/>
                </a:cubicBezTo>
                <a:close/>
                <a:moveTo>
                  <a:pt x="18137" y="11001"/>
                </a:moveTo>
                <a:cubicBezTo>
                  <a:pt x="18006" y="10992"/>
                  <a:pt x="17871" y="11018"/>
                  <a:pt x="17735" y="11083"/>
                </a:cubicBezTo>
                <a:cubicBezTo>
                  <a:pt x="17001" y="11435"/>
                  <a:pt x="16721" y="12038"/>
                  <a:pt x="16721" y="13280"/>
                </a:cubicBezTo>
                <a:cubicBezTo>
                  <a:pt x="16721" y="14216"/>
                  <a:pt x="16812" y="14563"/>
                  <a:pt x="17179" y="15018"/>
                </a:cubicBezTo>
                <a:cubicBezTo>
                  <a:pt x="17432" y="15329"/>
                  <a:pt x="17791" y="15584"/>
                  <a:pt x="17974" y="15584"/>
                </a:cubicBezTo>
                <a:cubicBezTo>
                  <a:pt x="18447" y="15584"/>
                  <a:pt x="19274" y="14866"/>
                  <a:pt x="19402" y="14343"/>
                </a:cubicBezTo>
                <a:cubicBezTo>
                  <a:pt x="19784" y="12779"/>
                  <a:pt x="19051" y="11059"/>
                  <a:pt x="18137" y="110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4385" y="9629528"/>
            <a:ext cx="1731651" cy="17316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pu:0"/>
          <p:cNvSpPr/>
          <p:nvPr/>
        </p:nvSpPr>
        <p:spPr>
          <a:xfrm>
            <a:off x="14132811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97" name="gpu:0"/>
          <p:cNvSpPr/>
          <p:nvPr/>
        </p:nvSpPr>
        <p:spPr>
          <a:xfrm>
            <a:off x="16327857" y="9021143"/>
            <a:ext cx="862178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98" name="/job:worker/task:0/"/>
          <p:cNvSpPr/>
          <p:nvPr/>
        </p:nvSpPr>
        <p:spPr>
          <a:xfrm>
            <a:off x="14114105" y="8363936"/>
            <a:ext cx="3206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99" name="Rounded Rectangle"/>
          <p:cNvSpPr/>
          <p:nvPr/>
        </p:nvSpPr>
        <p:spPr>
          <a:xfrm>
            <a:off x="18731712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00" name="cpu:0"/>
          <p:cNvSpPr/>
          <p:nvPr/>
        </p:nvSpPr>
        <p:spPr>
          <a:xfrm>
            <a:off x="20508839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01" name="/job:ps/task:0/"/>
          <p:cNvSpPr/>
          <p:nvPr/>
        </p:nvSpPr>
        <p:spPr>
          <a:xfrm>
            <a:off x="19701654" y="8363936"/>
            <a:ext cx="2469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algn="ctr"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02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70412" y="9629528"/>
            <a:ext cx="1731650" cy="173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In Graph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Graph Replication</a:t>
            </a:r>
          </a:p>
        </p:txBody>
      </p:sp>
      <p:sp>
        <p:nvSpPr>
          <p:cNvPr id="505" name="Split up input into equal chunks,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Split up input into equal chunks,</a:t>
            </a:r>
          </a:p>
          <a:p>
            <a:r>
              <a:t>Loops over workers and assign a chunk</a:t>
            </a:r>
          </a:p>
          <a:p>
            <a:r>
              <a:t>collect results and optimise</a:t>
            </a:r>
          </a:p>
          <a:p>
            <a:r>
              <a:t>Not the recommended way</a:t>
            </a:r>
          </a:p>
          <a:p>
            <a:r>
              <a:t>Graph get big, lot of communication overhead</a:t>
            </a:r>
          </a:p>
          <a:p>
            <a:r>
              <a:t>Each device operates on all data</a:t>
            </a:r>
          </a:p>
        </p:txBody>
      </p:sp>
      <p:sp>
        <p:nvSpPr>
          <p:cNvPr id="5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91182" y="12796094"/>
            <a:ext cx="12928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513" name="Group"/>
          <p:cNvGrpSpPr/>
          <p:nvPr/>
        </p:nvGrpSpPr>
        <p:grpSpPr>
          <a:xfrm>
            <a:off x="17012581" y="7580449"/>
            <a:ext cx="5734731" cy="4741276"/>
            <a:chOff x="0" y="0"/>
            <a:chExt cx="5734730" cy="4741274"/>
          </a:xfrm>
        </p:grpSpPr>
        <p:sp>
          <p:nvSpPr>
            <p:cNvPr id="507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08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795955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9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542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cpu:0"/>
            <p:cNvSpPr/>
            <p:nvPr/>
          </p:nvSpPr>
          <p:spPr>
            <a:xfrm>
              <a:off x="754792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1" name="gpu:0"/>
            <p:cNvSpPr/>
            <p:nvPr/>
          </p:nvSpPr>
          <p:spPr>
            <a:xfrm>
              <a:off x="3609827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2" name="/job:worker/task:0/"/>
            <p:cNvSpPr/>
            <p:nvPr/>
          </p:nvSpPr>
          <p:spPr>
            <a:xfrm>
              <a:off x="730462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1636687" y="7580449"/>
            <a:ext cx="5734731" cy="4741276"/>
            <a:chOff x="0" y="0"/>
            <a:chExt cx="5734730" cy="4741274"/>
          </a:xfrm>
        </p:grpSpPr>
        <p:sp>
          <p:nvSpPr>
            <p:cNvPr id="514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15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805704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16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291" y="2053627"/>
              <a:ext cx="2252310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7" name="cpu:0"/>
            <p:cNvSpPr/>
            <p:nvPr/>
          </p:nvSpPr>
          <p:spPr>
            <a:xfrm>
              <a:off x="76454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8" name="gpu:0"/>
            <p:cNvSpPr/>
            <p:nvPr/>
          </p:nvSpPr>
          <p:spPr>
            <a:xfrm>
              <a:off x="3619576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9" name="/job:worker/task:0/"/>
            <p:cNvSpPr/>
            <p:nvPr/>
          </p:nvSpPr>
          <p:spPr>
            <a:xfrm>
              <a:off x="740211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9144407" y="7580449"/>
            <a:ext cx="5734731" cy="4741276"/>
            <a:chOff x="0" y="0"/>
            <a:chExt cx="5734730" cy="4741274"/>
          </a:xfrm>
        </p:grpSpPr>
        <p:sp>
          <p:nvSpPr>
            <p:cNvPr id="521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522" name="cpu:0"/>
            <p:cNvSpPr/>
            <p:nvPr/>
          </p:nvSpPr>
          <p:spPr>
            <a:xfrm>
              <a:off x="231146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23" name="/job:ps/task:0/"/>
            <p:cNvSpPr/>
            <p:nvPr/>
          </p:nvSpPr>
          <p:spPr>
            <a:xfrm>
              <a:off x="1261577" y="407506"/>
              <a:ext cx="321157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algn="ctr"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/job:ps/task:0/</a:t>
              </a:r>
            </a:p>
          </p:txBody>
        </p:sp>
        <p:pic>
          <p:nvPicPr>
            <p:cNvPr id="524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41210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6" name="Rounded Rectangle"/>
          <p:cNvSpPr/>
          <p:nvPr/>
        </p:nvSpPr>
        <p:spPr>
          <a:xfrm>
            <a:off x="1693540" y="9503569"/>
            <a:ext cx="20996920" cy="2491330"/>
          </a:xfrm>
          <a:prstGeom prst="roundRect">
            <a:avLst>
              <a:gd name="adj" fmla="val 3842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2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6227" y="1268262"/>
            <a:ext cx="10921797" cy="453744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Client Code"/>
          <p:cNvSpPr/>
          <p:nvPr/>
        </p:nvSpPr>
        <p:spPr>
          <a:xfrm>
            <a:off x="18511719" y="6559550"/>
            <a:ext cx="2736454" cy="59690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etween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Between Replication</a:t>
            </a:r>
          </a:p>
        </p:txBody>
      </p:sp>
      <p:sp>
        <p:nvSpPr>
          <p:cNvPr id="531" name="Recommend way of doing replic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 way of doing replication</a:t>
            </a:r>
          </a:p>
          <a:p>
            <a:r>
              <a:t>Similiar to MPI</a:t>
            </a:r>
          </a:p>
          <a:p>
            <a:r>
              <a:t>Each device operates on a partition</a:t>
            </a:r>
          </a:p>
          <a:p>
            <a:r>
              <a:t>Different Client Program on each worker</a:t>
            </a:r>
          </a:p>
          <a:p>
            <a:pPr lvl="1"/>
            <a:r>
              <a:t>Assign itself to local resources</a:t>
            </a:r>
          </a:p>
          <a:p>
            <a:pPr lvl="1"/>
            <a:r>
              <a:t>Small graph independently</a:t>
            </a:r>
          </a:p>
        </p:txBody>
      </p:sp>
      <p:sp>
        <p:nvSpPr>
          <p:cNvPr id="5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752" y="12796094"/>
            <a:ext cx="15214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17009183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3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17198803" y="996700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7059" y="971655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pu:0"/>
          <p:cNvSpPr/>
          <p:nvPr/>
        </p:nvSpPr>
        <p:spPr>
          <a:xfrm>
            <a:off x="20877310" y="8920109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37" name="gpu:0"/>
          <p:cNvSpPr/>
          <p:nvPr/>
        </p:nvSpPr>
        <p:spPr>
          <a:xfrm>
            <a:off x="1801267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38" name="/job:worker/task:0/"/>
          <p:cNvSpPr/>
          <p:nvPr/>
        </p:nvSpPr>
        <p:spPr>
          <a:xfrm>
            <a:off x="17743044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39" name="Rounded Rectangle"/>
          <p:cNvSpPr/>
          <p:nvPr/>
        </p:nvSpPr>
        <p:spPr>
          <a:xfrm>
            <a:off x="1640087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40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4436042" y="9964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41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4629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pu:0"/>
          <p:cNvSpPr/>
          <p:nvPr/>
        </p:nvSpPr>
        <p:spPr>
          <a:xfrm>
            <a:off x="2394879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3" name="gpu:0"/>
          <p:cNvSpPr/>
          <p:nvPr/>
        </p:nvSpPr>
        <p:spPr>
          <a:xfrm>
            <a:off x="524991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44" name="/job:worker/task:0/"/>
          <p:cNvSpPr/>
          <p:nvPr/>
        </p:nvSpPr>
        <p:spPr>
          <a:xfrm>
            <a:off x="2370549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45" name="Rounded Rectangle"/>
          <p:cNvSpPr/>
          <p:nvPr/>
        </p:nvSpPr>
        <p:spPr>
          <a:xfrm>
            <a:off x="9324634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46" name="cpu:0"/>
          <p:cNvSpPr/>
          <p:nvPr/>
        </p:nvSpPr>
        <p:spPr>
          <a:xfrm>
            <a:off x="11636095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7" name="/job:ps/task:0/"/>
          <p:cNvSpPr/>
          <p:nvPr/>
        </p:nvSpPr>
        <p:spPr>
          <a:xfrm>
            <a:off x="10055097" y="8067810"/>
            <a:ext cx="32115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48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5845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ounded Rectangle"/>
          <p:cNvSpPr/>
          <p:nvPr/>
        </p:nvSpPr>
        <p:spPr>
          <a:xfrm>
            <a:off x="4213092" y="9655743"/>
            <a:ext cx="9288825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0740452" y="9655743"/>
            <a:ext cx="9288826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2">
                <a:hueOff val="-87849"/>
                <a:lumOff val="-9353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1" name="Client Code"/>
          <p:cNvSpPr/>
          <p:nvPr/>
        </p:nvSpPr>
        <p:spPr>
          <a:xfrm>
            <a:off x="1851171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552" name="Client Code"/>
          <p:cNvSpPr/>
          <p:nvPr/>
        </p:nvSpPr>
        <p:spPr>
          <a:xfrm>
            <a:off x="308740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pic>
        <p:nvPicPr>
          <p:cNvPr id="55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0507" y="2897166"/>
            <a:ext cx="9623735" cy="3074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004452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1150</Words>
  <Application>Microsoft Macintosh PowerPoint</Application>
  <PresentationFormat>Custom</PresentationFormat>
  <Paragraphs>315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Panton</vt:lpstr>
      <vt:lpstr>Panton Bold</vt:lpstr>
      <vt:lpstr>Panton Light</vt:lpstr>
      <vt:lpstr>Panton Regular</vt:lpstr>
      <vt:lpstr>Default Theme</vt:lpstr>
      <vt:lpstr>Distributed Tensorflow with Kubernetes</vt:lpstr>
      <vt:lpstr>$whoami</vt:lpstr>
      <vt:lpstr>Training Neural Networks</vt:lpstr>
      <vt:lpstr>Distributed &amp; Parallel </vt:lpstr>
      <vt:lpstr>Requirements &amp; Content</vt:lpstr>
      <vt:lpstr>Tensorflow on a single node</vt:lpstr>
      <vt:lpstr>Parameter Server &amp; Worker Replicas </vt:lpstr>
      <vt:lpstr>In Graph Replication</vt:lpstr>
      <vt:lpstr>Between Replication</vt:lpstr>
      <vt:lpstr>Variable Placement</vt:lpstr>
      <vt:lpstr>Training Modes</vt:lpstr>
      <vt:lpstr>Synchronous Training</vt:lpstr>
      <vt:lpstr>Asyncronous Training</vt:lpstr>
      <vt:lpstr>1. Define the Cluster</vt:lpstr>
      <vt:lpstr>2. Assign Operation to every Task</vt:lpstr>
      <vt:lpstr>3. Create a Training Session</vt:lpstr>
      <vt:lpstr>All Together - Server Init</vt:lpstr>
      <vt:lpstr>All Together - Building Graph</vt:lpstr>
      <vt:lpstr>All Together - TrainingOP</vt:lpstr>
      <vt:lpstr>All Together - Session &amp; Training</vt:lpstr>
      <vt:lpstr>PowerPoint Presentation</vt:lpstr>
      <vt:lpstr>Packaging </vt:lpstr>
      <vt:lpstr>Kubernetes</vt:lpstr>
      <vt:lpstr>Kubernetes in 30 Seconds </vt:lpstr>
      <vt:lpstr>How to enable GPU in your K8S cluster?</vt:lpstr>
      <vt:lpstr>Single Worker Instance</vt:lpstr>
      <vt:lpstr>Write Kubernetes Pod Deployment</vt:lpstr>
      <vt:lpstr>Full Pod Yaml</vt:lpstr>
      <vt:lpstr>Distributed Tensorflow - Python Code</vt:lpstr>
      <vt:lpstr>Distributed Tensorflow - Kubernetes Deployment</vt:lpstr>
      <vt:lpstr>Distributed Kubernetes - Parameter Server</vt:lpstr>
      <vt:lpstr>Automation - Tensorflow Operator</vt:lpstr>
      <vt:lpstr>Questions?</vt:lpstr>
      <vt:lpstr>Additional Stuff</vt:lpstr>
      <vt:lpstr>Questions?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Tensorflow with Kubernetes</dc:title>
  <cp:lastModifiedBy>Jakob Karalus</cp:lastModifiedBy>
  <cp:revision>2</cp:revision>
  <dcterms:modified xsi:type="dcterms:W3CDTF">2017-11-30T07:41:27Z</dcterms:modified>
</cp:coreProperties>
</file>